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304" r:id="rId5"/>
    <p:sldId id="305" r:id="rId6"/>
    <p:sldId id="280" r:id="rId7"/>
    <p:sldId id="276" r:id="rId8"/>
    <p:sldId id="277" r:id="rId9"/>
    <p:sldId id="283" r:id="rId10"/>
    <p:sldId id="284" r:id="rId11"/>
    <p:sldId id="285" r:id="rId12"/>
    <p:sldId id="286" r:id="rId13"/>
    <p:sldId id="288" r:id="rId14"/>
    <p:sldId id="278" r:id="rId15"/>
    <p:sldId id="281" r:id="rId16"/>
    <p:sldId id="282" r:id="rId17"/>
    <p:sldId id="279" r:id="rId18"/>
    <p:sldId id="299" r:id="rId19"/>
    <p:sldId id="300" r:id="rId20"/>
    <p:sldId id="301" r:id="rId21"/>
    <p:sldId id="302" r:id="rId22"/>
    <p:sldId id="307" r:id="rId23"/>
    <p:sldId id="310" r:id="rId24"/>
    <p:sldId id="303" r:id="rId25"/>
    <p:sldId id="306" r:id="rId26"/>
    <p:sldId id="308" r:id="rId27"/>
    <p:sldId id="258" r:id="rId28"/>
    <p:sldId id="259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7" r:id="rId37"/>
    <p:sldId id="296" r:id="rId38"/>
    <p:sldId id="298" r:id="rId39"/>
    <p:sldId id="309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63" autoAdjust="0"/>
  </p:normalViewPr>
  <p:slideViewPr>
    <p:cSldViewPr snapToGrid="0" snapToObjects="1">
      <p:cViewPr>
        <p:scale>
          <a:sx n="90" d="100"/>
          <a:sy n="90" d="100"/>
        </p:scale>
        <p:origin x="-16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4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Exemple budget France</c:v>
                </c:pt>
              </c:strCache>
            </c:strRef>
          </c:tx>
          <c:explosion val="25"/>
          <c:cat>
            <c:strRef>
              <c:f>Feuil1!$A$2:$A$5</c:f>
              <c:strCache>
                <c:ptCount val="4"/>
                <c:pt idx="0">
                  <c:v> voyage</c:v>
                </c:pt>
                <c:pt idx="1">
                  <c:v> soutien individuel</c:v>
                </c:pt>
                <c:pt idx="2">
                  <c:v>réunion transnationale</c:v>
                </c:pt>
                <c:pt idx="3">
                  <c:v>mise en œuvre et gestion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7045.0</c:v>
                </c:pt>
                <c:pt idx="1">
                  <c:v>5150.0</c:v>
                </c:pt>
                <c:pt idx="2">
                  <c:v>2300.0</c:v>
                </c:pt>
                <c:pt idx="3">
                  <c:v>12000.0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01912035980282"/>
          <c:y val="0.0"/>
        </c:manualLayout>
      </c:layout>
      <c:overlay val="0"/>
    </c:title>
    <c:autoTitleDeleted val="0"/>
    <c:view3D>
      <c:rotX val="4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Exemple budget Italie</c:v>
                </c:pt>
              </c:strCache>
            </c:strRef>
          </c:tx>
          <c:explosion val="25"/>
          <c:cat>
            <c:strRef>
              <c:f>Feuil1!$A$2:$A$5</c:f>
              <c:strCache>
                <c:ptCount val="4"/>
                <c:pt idx="0">
                  <c:v> Voyage</c:v>
                </c:pt>
                <c:pt idx="1">
                  <c:v>Soutien individuel</c:v>
                </c:pt>
                <c:pt idx="2">
                  <c:v>Réunion Transnationale</c:v>
                </c:pt>
                <c:pt idx="3">
                  <c:v>mise en œuvre et gestion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9057.0</c:v>
                </c:pt>
                <c:pt idx="1">
                  <c:v>9650.0</c:v>
                </c:pt>
                <c:pt idx="2">
                  <c:v>3450.0</c:v>
                </c:pt>
                <c:pt idx="3">
                  <c:v>6000.0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2193552"/>
            <a:ext cx="6762749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« Partageons nos valeurs dans l’effort ! »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Projet Erasmus+ France Allemagne Bulgarie Chypre Grèce Italie</a:t>
            </a:r>
          </a:p>
          <a:p>
            <a:endParaRPr lang="fr-FR" dirty="0"/>
          </a:p>
          <a:p>
            <a:pPr algn="ctr"/>
            <a:r>
              <a:rPr lang="fr-FR" i="1" dirty="0" smtClean="0"/>
              <a:t>2015 - 2017</a:t>
            </a:r>
            <a:endParaRPr lang="fr-FR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1" y="817615"/>
            <a:ext cx="2768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500" y="2836852"/>
            <a:ext cx="9080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2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100" y="3073400"/>
            <a:ext cx="90678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6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2847549"/>
            <a:ext cx="90043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7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9400" y="2696071"/>
            <a:ext cx="8585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8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46848"/>
            <a:ext cx="7583487" cy="439270"/>
          </a:xfrm>
        </p:spPr>
        <p:txBody>
          <a:bodyPr/>
          <a:lstStyle/>
          <a:p>
            <a:r>
              <a:rPr lang="fr-FR" sz="2200" dirty="0" smtClean="0">
                <a:solidFill>
                  <a:srgbClr val="000000"/>
                </a:solidFill>
              </a:rPr>
              <a:t>3) Un budget découpé en forfaits :</a:t>
            </a:r>
            <a:endParaRPr lang="fr-FR" sz="2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120587"/>
            <a:ext cx="7583487" cy="5169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Gestion et Mise en œuvre du projet :</a:t>
            </a:r>
          </a:p>
          <a:p>
            <a:pPr marL="0" indent="0">
              <a:buNone/>
            </a:pPr>
            <a:r>
              <a:rPr lang="fr-FR" dirty="0" smtClean="0"/>
              <a:t>Contribution aux activités / complément exceptionnel aux mobilités…</a:t>
            </a:r>
          </a:p>
          <a:p>
            <a:pPr marL="0" indent="0">
              <a:buNone/>
            </a:pPr>
            <a:r>
              <a:rPr lang="fr-FR" dirty="0" smtClean="0"/>
              <a:t>Pas d’impératif ou de restriction sur ce poste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smtClean="0"/>
              <a:t>donne de la souplesse à l’organisation du budget.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rgbClr val="E113FF"/>
                </a:solidFill>
              </a:rPr>
              <a:t>Réunions de projet transnationales (RT) : </a:t>
            </a:r>
          </a:p>
          <a:p>
            <a:pPr marL="0" indent="0">
              <a:buNone/>
            </a:pPr>
            <a:r>
              <a:rPr lang="fr-FR" dirty="0" smtClean="0"/>
              <a:t>100/1999 km : 575€ tout compris par participant.</a:t>
            </a:r>
          </a:p>
          <a:p>
            <a:pPr marL="0" indent="0">
              <a:buNone/>
            </a:pPr>
            <a:r>
              <a:rPr lang="fr-FR" dirty="0" smtClean="0"/>
              <a:t>&gt; 2000 km : 760€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rgbClr val="E113FF"/>
                </a:solidFill>
              </a:rPr>
              <a:t>Formations et autres mobilités de courte durée : </a:t>
            </a:r>
          </a:p>
          <a:p>
            <a:pPr marL="0" indent="0">
              <a:buNone/>
            </a:pPr>
            <a:r>
              <a:rPr lang="fr-FR" dirty="0" smtClean="0"/>
              <a:t>Trajet (« voyage ») : 275km et 360km si &gt;2000km /pers.</a:t>
            </a:r>
          </a:p>
          <a:p>
            <a:pPr marL="0" indent="0">
              <a:buNone/>
            </a:pPr>
            <a:r>
              <a:rPr lang="fr-FR" dirty="0" smtClean="0"/>
              <a:t>Hébergement/restauration (« soutien individuel ») : 500€ par voyage et par adulte. 275€ par voyage et par enfant. 0€ si hébergement familles (Allemagne, Italie, Grèce ?).</a:t>
            </a:r>
          </a:p>
        </p:txBody>
      </p:sp>
    </p:spTree>
    <p:extLst>
      <p:ext uri="{BB962C8B-B14F-4D97-AF65-F5344CB8AC3E}">
        <p14:creationId xmlns:p14="http://schemas.microsoft.com/office/powerpoint/2010/main" val="371028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531576"/>
              </p:ext>
            </p:extLst>
          </p:nvPr>
        </p:nvGraphicFramePr>
        <p:xfrm>
          <a:off x="779463" y="1081742"/>
          <a:ext cx="7583487" cy="420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2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055216"/>
              </p:ext>
            </p:extLst>
          </p:nvPr>
        </p:nvGraphicFramePr>
        <p:xfrm>
          <a:off x="779463" y="1186330"/>
          <a:ext cx="7583487" cy="420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08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16962"/>
            <a:ext cx="7583487" cy="469153"/>
          </a:xfrm>
        </p:spPr>
        <p:txBody>
          <a:bodyPr/>
          <a:lstStyle/>
          <a:p>
            <a:r>
              <a:rPr lang="fr-FR" sz="2200" dirty="0" smtClean="0">
                <a:solidFill>
                  <a:srgbClr val="000000"/>
                </a:solidFill>
              </a:rPr>
              <a:t>4) Questions ouvertes :</a:t>
            </a:r>
            <a:endParaRPr lang="fr-FR" sz="2200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986115"/>
            <a:ext cx="7583487" cy="5319061"/>
          </a:xfrm>
        </p:spPr>
        <p:txBody>
          <a:bodyPr>
            <a:normAutofit/>
          </a:bodyPr>
          <a:lstStyle/>
          <a:p>
            <a:r>
              <a:rPr lang="fr-FR" dirty="0" smtClean="0"/>
              <a:t>Un budget modulable ? </a:t>
            </a:r>
          </a:p>
          <a:p>
            <a:r>
              <a:rPr lang="fr-FR" dirty="0" smtClean="0"/>
              <a:t>Quelle participation de l’établissement ? Des familles ?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l’ARTICLE </a:t>
            </a:r>
            <a:r>
              <a:rPr lang="fr-FR" dirty="0"/>
              <a:t>I.13 – </a:t>
            </a:r>
            <a:r>
              <a:rPr lang="fr-FR" dirty="0" smtClean="0"/>
              <a:t>soutien aux participants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Autres questions ?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8" y="2702240"/>
            <a:ext cx="8621058" cy="305011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570941" y="1240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8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mobilités 2015-2016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1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RT1 : Marseille novembre 2015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Organiser</a:t>
            </a:r>
          </a:p>
          <a:p>
            <a:r>
              <a:rPr lang="fr-FR" sz="2800" dirty="0" smtClean="0"/>
              <a:t>Gérer</a:t>
            </a:r>
          </a:p>
          <a:p>
            <a:r>
              <a:rPr lang="fr-FR" sz="2800" dirty="0" smtClean="0"/>
              <a:t>Piloter</a:t>
            </a:r>
          </a:p>
          <a:p>
            <a:r>
              <a:rPr lang="fr-FR" sz="2800" dirty="0" smtClean="0"/>
              <a:t>Évaluer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0970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121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Plan de la réunion 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Présentation du projet et des partenaires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Gérer le budget d’un Erasmus +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Les mobilités 2015-2016 et 2016-2017</a:t>
            </a:r>
          </a:p>
          <a:p>
            <a:r>
              <a:rPr lang="fr-FR" dirty="0">
                <a:solidFill>
                  <a:srgbClr val="FF0000"/>
                </a:solidFill>
              </a:rPr>
              <a:t>Rappel des 10 objectifs </a:t>
            </a:r>
            <a:r>
              <a:rPr lang="fr-FR" dirty="0" smtClean="0">
                <a:solidFill>
                  <a:srgbClr val="FF0000"/>
                </a:solidFill>
              </a:rPr>
              <a:t>fondamentaux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Mettre en œuvre le projet : les 3 séquences communes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Gérer le projet : se répartir les tâche  (p 33)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Communiquer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Évaluer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4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C1 : Chypre décembre 2015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820024"/>
          </a:xfrm>
        </p:spPr>
        <p:txBody>
          <a:bodyPr/>
          <a:lstStyle/>
          <a:p>
            <a:r>
              <a:rPr lang="fr-FR" dirty="0" smtClean="0"/>
              <a:t>Semaine du </a:t>
            </a:r>
            <a:r>
              <a:rPr lang="fr-FR" smtClean="0"/>
              <a:t>14 au 18 décembre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Acquérir une solide connaissance des enjeux d’internet et des plates-formes collaboratives. </a:t>
            </a:r>
          </a:p>
          <a:p>
            <a:r>
              <a:rPr lang="fr-FR" dirty="0" smtClean="0"/>
              <a:t>Point complet sur l’utilisation du </a:t>
            </a:r>
            <a:r>
              <a:rPr lang="fr-FR" dirty="0" err="1" smtClean="0"/>
              <a:t>Twinspace</a:t>
            </a:r>
            <a:r>
              <a:rPr lang="fr-FR" dirty="0" smtClean="0"/>
              <a:t> : enjeux, administration, possibilités pédagogiques, usages.</a:t>
            </a:r>
          </a:p>
          <a:p>
            <a:r>
              <a:rPr lang="fr-FR" dirty="0" smtClean="0"/>
              <a:t>Mise en route du site internet du projet ?</a:t>
            </a:r>
          </a:p>
          <a:p>
            <a:r>
              <a:rPr lang="fr-FR" dirty="0" smtClean="0"/>
              <a:t>Europass </a:t>
            </a:r>
            <a:r>
              <a:rPr lang="fr-FR" dirty="0" err="1" smtClean="0"/>
              <a:t>mobility</a:t>
            </a:r>
            <a:endParaRPr lang="fr-FR" dirty="0" smtClean="0"/>
          </a:p>
          <a:p>
            <a:r>
              <a:rPr lang="fr-FR" dirty="0" smtClean="0"/>
              <a:t>Applications sur le projet.</a:t>
            </a:r>
          </a:p>
          <a:p>
            <a:r>
              <a:rPr lang="fr-FR" dirty="0" smtClean="0"/>
              <a:t>Rédaction d’un bilan de formation </a:t>
            </a:r>
            <a:r>
              <a:rPr lang="fr-FR" dirty="0" smtClean="0">
                <a:sym typeface="Wingdings"/>
              </a:rPr>
              <a:t> REL1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98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RT(2) : Bulgarie mars 2016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89473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u="sng" dirty="0" smtClean="0"/>
              <a:t>Annulation de cette rencontre (?) </a:t>
            </a:r>
          </a:p>
          <a:p>
            <a:pPr marL="0" indent="0" algn="ctr">
              <a:buNone/>
            </a:pPr>
            <a:endParaRPr lang="fr-FR" sz="800" b="1" u="sng" dirty="0" smtClean="0"/>
          </a:p>
          <a:p>
            <a:pPr>
              <a:buFontTx/>
              <a:buChar char="-"/>
            </a:pPr>
            <a:r>
              <a:rPr lang="fr-FR" dirty="0" smtClean="0"/>
              <a:t>Richesse, fluidité et fréquence des échanges entre les coordinateurs. </a:t>
            </a:r>
          </a:p>
          <a:p>
            <a:pPr>
              <a:buFontTx/>
              <a:buChar char="-"/>
            </a:pPr>
            <a:r>
              <a:rPr lang="fr-FR" dirty="0" smtClean="0"/>
              <a:t>Économie réalisée sur le budget : 1000€ par partenaire + éventuels surplus.</a:t>
            </a:r>
          </a:p>
          <a:p>
            <a:pPr>
              <a:buFontTx/>
              <a:buChar char="-"/>
            </a:pPr>
            <a:r>
              <a:rPr lang="fr-FR" dirty="0" smtClean="0"/>
              <a:t>Redistribution des économies sur mobilités élèves ou possibilité 3</a:t>
            </a:r>
            <a:r>
              <a:rPr lang="fr-FR" baseline="30000" dirty="0" smtClean="0"/>
              <a:t>e</a:t>
            </a:r>
            <a:r>
              <a:rPr lang="fr-FR" dirty="0" smtClean="0"/>
              <a:t> personne pour RT3.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5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C2 : Grèce février/mars 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Fin de la séquence « Antiquité, Citoyenneté et Sport »</a:t>
            </a:r>
          </a:p>
          <a:p>
            <a:r>
              <a:rPr lang="fr-FR" dirty="0" smtClean="0"/>
              <a:t>Mobilité mixte d’élèves.</a:t>
            </a:r>
          </a:p>
          <a:p>
            <a:r>
              <a:rPr lang="fr-FR" dirty="0" smtClean="0"/>
              <a:t>Mobilité virtuelle sur le </a:t>
            </a:r>
            <a:r>
              <a:rPr lang="fr-FR" dirty="0" err="1"/>
              <a:t>T</a:t>
            </a:r>
            <a:r>
              <a:rPr lang="fr-FR" dirty="0" err="1" smtClean="0"/>
              <a:t>winspace</a:t>
            </a:r>
            <a:r>
              <a:rPr lang="fr-FR" dirty="0" smtClean="0"/>
              <a:t>.</a:t>
            </a:r>
          </a:p>
          <a:p>
            <a:r>
              <a:rPr lang="fr-FR" dirty="0" smtClean="0"/>
              <a:t>Découverte patrimoine/système éducatif/acteur grecs.</a:t>
            </a:r>
          </a:p>
          <a:p>
            <a:r>
              <a:rPr lang="fr-FR" dirty="0" smtClean="0"/>
              <a:t>Activités (voir p 48/49)</a:t>
            </a:r>
          </a:p>
          <a:p>
            <a:r>
              <a:rPr lang="fr-FR" dirty="0" smtClean="0"/>
              <a:t>Bilan </a:t>
            </a:r>
            <a:r>
              <a:rPr lang="fr-FR" dirty="0" smtClean="0">
                <a:sym typeface="Wingdings"/>
              </a:rPr>
              <a:t> REL2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91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C4 : Allemagne avril/mai 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Pages 51/52 </a:t>
            </a:r>
          </a:p>
          <a:p>
            <a:r>
              <a:rPr lang="fr-FR" dirty="0" smtClean="0"/>
              <a:t>Échanges de court terme entre groupes d’élèves : intégration dans les familles / point sur les effectifs.</a:t>
            </a:r>
          </a:p>
          <a:p>
            <a:r>
              <a:rPr lang="fr-FR" dirty="0" smtClean="0"/>
              <a:t>Développer une citoyenneté active à l’échelle européenne.</a:t>
            </a:r>
          </a:p>
          <a:p>
            <a:r>
              <a:rPr lang="fr-FR" dirty="0" smtClean="0"/>
              <a:t>Découvrir le patrimoine / culture / système éducatif allemands.</a:t>
            </a:r>
          </a:p>
          <a:p>
            <a:r>
              <a:rPr lang="fr-FR" dirty="0" smtClean="0"/>
              <a:t>Découverte Fribourg + rencontre Député à Strasbourg.</a:t>
            </a:r>
          </a:p>
        </p:txBody>
      </p:sp>
    </p:spTree>
    <p:extLst>
      <p:ext uri="{BB962C8B-B14F-4D97-AF65-F5344CB8AC3E}">
        <p14:creationId xmlns:p14="http://schemas.microsoft.com/office/powerpoint/2010/main" val="278047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1307353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/>
            </a:r>
            <a:br>
              <a:rPr lang="fr-FR" dirty="0" smtClean="0">
                <a:solidFill>
                  <a:srgbClr val="000000"/>
                </a:solidFill>
              </a:rPr>
            </a:br>
            <a:r>
              <a:rPr lang="fr-FR" dirty="0" smtClean="0">
                <a:solidFill>
                  <a:srgbClr val="000000"/>
                </a:solidFill>
              </a:rPr>
              <a:t>RT3 et C5 : France </a:t>
            </a:r>
            <a:r>
              <a:rPr lang="fr-FR" dirty="0" smtClean="0">
                <a:solidFill>
                  <a:srgbClr val="000000"/>
                </a:solidFill>
              </a:rPr>
              <a:t>octobre / novembre </a:t>
            </a:r>
            <a:r>
              <a:rPr lang="fr-FR" dirty="0" smtClean="0">
                <a:solidFill>
                  <a:srgbClr val="000000"/>
                </a:solidFill>
              </a:rPr>
              <a:t>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Bilan rapport intermédiaire</a:t>
            </a:r>
          </a:p>
          <a:p>
            <a:r>
              <a:rPr lang="fr-FR" dirty="0" smtClean="0"/>
              <a:t>Suivi qualité (objectifs et résultats)</a:t>
            </a:r>
          </a:p>
          <a:p>
            <a:r>
              <a:rPr lang="fr-FR" dirty="0" smtClean="0"/>
              <a:t>Point sur le budget</a:t>
            </a:r>
          </a:p>
          <a:p>
            <a:r>
              <a:rPr lang="fr-FR" dirty="0" smtClean="0"/>
              <a:t>Formation méthodes innovantes contre le décrochage et l’absentéisme / immersion dans les classes (cours?)</a:t>
            </a:r>
          </a:p>
          <a:p>
            <a:r>
              <a:rPr lang="fr-FR" dirty="0" smtClean="0"/>
              <a:t>Application et dissémination des résultats</a:t>
            </a:r>
          </a:p>
          <a:p>
            <a:r>
              <a:rPr lang="fr-FR" dirty="0" smtClean="0"/>
              <a:t>Mesure impact pour N+1 +</a:t>
            </a:r>
            <a:r>
              <a:rPr lang="fr-FR" dirty="0"/>
              <a:t> </a:t>
            </a:r>
            <a:r>
              <a:rPr lang="fr-FR" dirty="0" smtClean="0"/>
              <a:t>écriture REL3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551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RT4 :   ?   mars 2017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610847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Initialement prévue en Roumanie : rapport final, synthèses budget, évaluation.</a:t>
            </a:r>
          </a:p>
          <a:p>
            <a:endParaRPr lang="fr-FR" dirty="0" smtClean="0"/>
          </a:p>
          <a:p>
            <a:r>
              <a:rPr lang="fr-FR" dirty="0" smtClean="0"/>
              <a:t>Priorité à la Bulgarie ? </a:t>
            </a:r>
          </a:p>
          <a:p>
            <a:r>
              <a:rPr lang="fr-FR" dirty="0" smtClean="0"/>
              <a:t>Quelle destination la moins coûteuse ?</a:t>
            </a:r>
          </a:p>
          <a:p>
            <a:r>
              <a:rPr lang="fr-FR" dirty="0" smtClean="0"/>
              <a:t>Renforcer les mobilités élèves ?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366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1143000"/>
            <a:ext cx="7583487" cy="1044388"/>
          </a:xfrm>
        </p:spPr>
        <p:txBody>
          <a:bodyPr/>
          <a:lstStyle/>
          <a:p>
            <a:r>
              <a:rPr lang="fr-FR" dirty="0" smtClean="0"/>
              <a:t>C6 C7 : Italie </a:t>
            </a:r>
            <a:br>
              <a:rPr lang="fr-FR" dirty="0" smtClean="0"/>
            </a:br>
            <a:r>
              <a:rPr lang="fr-FR" dirty="0" smtClean="0"/>
              <a:t>C9: </a:t>
            </a:r>
            <a:r>
              <a:rPr lang="fr-FR" dirty="0" err="1" smtClean="0"/>
              <a:t>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82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10 objectifs fondamentaux :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0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1</a:t>
            </a:r>
            <a:r>
              <a:rPr lang="fr-FR" u="sng" baseline="30000" dirty="0" smtClean="0"/>
              <a:t>er</a:t>
            </a:r>
            <a:r>
              <a:rPr lang="fr-FR" u="sng" dirty="0" smtClean="0"/>
              <a:t> objectif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Améliorer la pratique d’une langue vivante étrangère à l’écrit comme à l’oral</a:t>
            </a:r>
            <a:endParaRPr lang="fr-FR" sz="3200" dirty="0"/>
          </a:p>
          <a:p>
            <a:endParaRPr lang="fr-FR" dirty="0" smtClean="0"/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749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2</a:t>
            </a:r>
            <a:r>
              <a:rPr lang="fr-FR" u="sng" baseline="30000" dirty="0" smtClean="0"/>
              <a:t>eme</a:t>
            </a:r>
            <a:r>
              <a:rPr lang="fr-FR" u="sng" dirty="0" smtClean="0"/>
              <a:t> 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5% maximum d’élèves décrocheurs dans les classes concernées par le projet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5082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Présentation des partenaires :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78749"/>
              </p:ext>
            </p:extLst>
          </p:nvPr>
        </p:nvGraphicFramePr>
        <p:xfrm>
          <a:off x="779462" y="1614574"/>
          <a:ext cx="7583488" cy="45796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1744"/>
                <a:gridCol w="3791744"/>
              </a:tblGrid>
              <a:tr h="588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France, Julien Cuminetto</a:t>
                      </a:r>
                    </a:p>
                    <a:p>
                      <a:endParaRPr lang="fr-FR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L’établissement et sa population locale.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L’expérience des projets européens chez le partenaire.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Les personnes ressources</a:t>
                      </a:r>
                      <a:r>
                        <a:rPr lang="fr-FR" baseline="0" dirty="0" smtClean="0"/>
                        <a:t> dans l’établissement.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L’avancée du</a:t>
                      </a:r>
                      <a:r>
                        <a:rPr lang="fr-FR" baseline="0" dirty="0" smtClean="0"/>
                        <a:t> projet à la mi-novembre 2015 : pédagogie, équipes constituées, réception des fonds, mobilités préparées</a:t>
                      </a:r>
                      <a:endParaRPr lang="fr-FR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Problématiques rencontrées.</a:t>
                      </a:r>
                      <a:r>
                        <a:rPr lang="fr-FR" baseline="0" dirty="0" smtClean="0"/>
                        <a:t> </a:t>
                      </a:r>
                      <a:endParaRPr lang="fr-FR" dirty="0" smtClean="0"/>
                    </a:p>
                  </a:txBody>
                  <a:tcPr>
                    <a:noFill/>
                  </a:tcPr>
                </a:tc>
              </a:tr>
              <a:tr h="840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Allemagne, Mme Katja Konrad-</a:t>
                      </a:r>
                      <a:r>
                        <a:rPr lang="fr-FR" dirty="0" err="1" smtClean="0"/>
                        <a:t>Remensperger</a:t>
                      </a:r>
                      <a:endParaRPr lang="fr-FR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DDF53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19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Bulgarie, Mme </a:t>
                      </a:r>
                      <a:r>
                        <a:rPr lang="fr-FR" dirty="0" err="1" smtClean="0"/>
                        <a:t>Zlatka</a:t>
                      </a:r>
                      <a:r>
                        <a:rPr lang="fr-FR" dirty="0" smtClean="0"/>
                        <a:t> Dimitrova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19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Chypre, Mme Marina </a:t>
                      </a:r>
                      <a:r>
                        <a:rPr lang="fr-FR" dirty="0" err="1" smtClean="0"/>
                        <a:t>Socratous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88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Grèce, Mme </a:t>
                      </a:r>
                      <a:r>
                        <a:rPr lang="fr-FR" dirty="0" err="1" smtClean="0"/>
                        <a:t>Urania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Sklika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19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Italie, Mme Candida Di Franco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7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3</a:t>
            </a:r>
            <a:r>
              <a:rPr lang="fr-FR" u="sng" baseline="30000" dirty="0" smtClean="0"/>
              <a:t>e</a:t>
            </a:r>
            <a:r>
              <a:rPr lang="fr-FR" u="sng" dirty="0"/>
              <a:t> </a:t>
            </a:r>
            <a:r>
              <a:rPr lang="fr-FR" u="sng" dirty="0" smtClean="0"/>
              <a:t>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3200" dirty="0" smtClean="0"/>
              <a:t>Réduction de 80% de l’absentéisme des élèves impliqués dans le projet</a:t>
            </a:r>
          </a:p>
        </p:txBody>
      </p:sp>
    </p:spTree>
    <p:extLst>
      <p:ext uri="{BB962C8B-B14F-4D97-AF65-F5344CB8AC3E}">
        <p14:creationId xmlns:p14="http://schemas.microsoft.com/office/powerpoint/2010/main" val="267988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4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Diffusion et application de 3 nouvelles méthodes innovantes pour lutter contre le décrochage et l’absentéisme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25051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5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Former élèves et enseignants à l’utilisation du </a:t>
            </a:r>
            <a:r>
              <a:rPr lang="fr-FR" sz="3200" dirty="0" err="1" smtClean="0"/>
              <a:t>Twinspace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3552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6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Apporter aux élèves des perspectives européennes pour les études et la formation</a:t>
            </a:r>
          </a:p>
        </p:txBody>
      </p:sp>
    </p:spTree>
    <p:extLst>
      <p:ext uri="{BB962C8B-B14F-4D97-AF65-F5344CB8AC3E}">
        <p14:creationId xmlns:p14="http://schemas.microsoft.com/office/powerpoint/2010/main" val="420932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7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</a:t>
            </a:r>
            <a:r>
              <a:rPr lang="fr-FR" u="sng" dirty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3200" dirty="0"/>
              <a:t>Fonder la pratique sportive sur l’apprentissage de la citoyenneté et des valeurs européennes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098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8</a:t>
            </a:r>
            <a:r>
              <a:rPr lang="fr-FR" u="sng" baseline="30000" dirty="0" smtClean="0"/>
              <a:t>e</a:t>
            </a:r>
            <a:r>
              <a:rPr lang="fr-FR" u="sng" dirty="0"/>
              <a:t> </a:t>
            </a:r>
            <a:r>
              <a:rPr lang="fr-FR" u="sng" dirty="0" smtClean="0"/>
              <a:t>objectif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Observer et Utiliser les bonnes pratiques observées chez les partenaires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63262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9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3200" dirty="0" smtClean="0"/>
              <a:t>Intégrer des partenaires extérieurs dans les activités du projet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836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10</a:t>
            </a:r>
            <a:r>
              <a:rPr lang="fr-FR" u="sng" baseline="30000" dirty="0" smtClean="0"/>
              <a:t>e</a:t>
            </a:r>
            <a:r>
              <a:rPr lang="fr-FR" u="sng" dirty="0" smtClean="0"/>
              <a:t> objectif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dirty="0" smtClean="0"/>
              <a:t>Découvrir la culture sportive des pays partenaires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2412649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52824"/>
            <a:ext cx="7583487" cy="104438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Indicateurs de mesure des objectifs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Voir pages 43-44 du formulaire</a:t>
            </a:r>
          </a:p>
          <a:p>
            <a:endParaRPr lang="fr-FR" dirty="0"/>
          </a:p>
          <a:p>
            <a:r>
              <a:rPr lang="fr-FR" dirty="0" smtClean="0"/>
              <a:t>Voir document fourni + dernière partie « Evaluer ».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327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trois séquences communes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4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enjeux du partenariat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8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Antiquité et sports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200" dirty="0" smtClean="0"/>
              <a:t>Histoire </a:t>
            </a:r>
            <a:r>
              <a:rPr lang="fr-FR" sz="3200" dirty="0"/>
              <a:t>du sport et de la pratique sportive depuis l’Antiquité. </a:t>
            </a:r>
            <a:endParaRPr lang="fr-FR" sz="3200" dirty="0" smtClean="0"/>
          </a:p>
          <a:p>
            <a:pPr marL="0" indent="0" algn="just">
              <a:buNone/>
            </a:pPr>
            <a:r>
              <a:rPr lang="fr-FR" sz="3200" dirty="0"/>
              <a:t>A</a:t>
            </a:r>
            <a:r>
              <a:rPr lang="fr-FR" sz="3200" dirty="0" smtClean="0"/>
              <a:t>ux </a:t>
            </a:r>
            <a:r>
              <a:rPr lang="fr-FR" sz="3200" dirty="0"/>
              <a:t>fondements de la citoyenneté </a:t>
            </a:r>
            <a:r>
              <a:rPr lang="fr-FR" sz="3200" dirty="0" smtClean="0"/>
              <a:t>européenne.</a:t>
            </a:r>
          </a:p>
          <a:p>
            <a:pPr marL="0" indent="0" algn="just">
              <a:buNone/>
            </a:pPr>
            <a:r>
              <a:rPr lang="fr-FR" sz="3200" dirty="0"/>
              <a:t>N</a:t>
            </a:r>
            <a:r>
              <a:rPr lang="fr-FR" sz="3200" dirty="0" smtClean="0"/>
              <a:t>otamment lors </a:t>
            </a:r>
            <a:r>
              <a:rPr lang="fr-FR" sz="3200" dirty="0"/>
              <a:t>des Jeux Olympiques au Ve siècle avant notre ère. </a:t>
            </a:r>
          </a:p>
        </p:txBody>
      </p:sp>
    </p:spTree>
    <p:extLst>
      <p:ext uri="{BB962C8B-B14F-4D97-AF65-F5344CB8AC3E}">
        <p14:creationId xmlns:p14="http://schemas.microsoft.com/office/powerpoint/2010/main" val="370961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605117"/>
            <a:ext cx="7583487" cy="104438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Dans </a:t>
            </a:r>
            <a:r>
              <a:rPr lang="fr-FR" dirty="0">
                <a:solidFill>
                  <a:srgbClr val="000000"/>
                </a:solidFill>
              </a:rPr>
              <a:t>l'effort, je deviens citoyen actif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/>
              <a:t>Construction </a:t>
            </a:r>
            <a:r>
              <a:rPr lang="fr-FR" sz="2800" dirty="0"/>
              <a:t>d'une citoyenneté européenne active 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Réflexion sur </a:t>
            </a:r>
            <a:r>
              <a:rPr lang="fr-FR" sz="2800" dirty="0"/>
              <a:t>tous les problèmes dans le sport et sur la recherche de solutions à apporter</a:t>
            </a:r>
            <a:r>
              <a:rPr lang="fr-FR" sz="2800" dirty="0" smtClean="0"/>
              <a:t>.</a:t>
            </a:r>
          </a:p>
          <a:p>
            <a:pPr marL="0" indent="0" algn="just">
              <a:buNone/>
            </a:pPr>
            <a:r>
              <a:rPr lang="fr-FR" sz="2800" dirty="0" smtClean="0"/>
              <a:t>Construction d’un parlement </a:t>
            </a:r>
            <a:r>
              <a:rPr lang="fr-FR" sz="2800" dirty="0"/>
              <a:t>européen </a:t>
            </a:r>
          </a:p>
          <a:p>
            <a:pPr marL="0" indent="0" algn="just">
              <a:buNone/>
            </a:pPr>
            <a:r>
              <a:rPr lang="fr-FR" sz="2800" dirty="0" smtClean="0"/>
              <a:t>«Etats </a:t>
            </a:r>
            <a:r>
              <a:rPr lang="fr-FR" sz="2800" dirty="0"/>
              <a:t>généraux du Sport et de la pratique </a:t>
            </a:r>
            <a:r>
              <a:rPr lang="fr-FR" sz="2800" dirty="0" smtClean="0"/>
              <a:t>physique» dans les établissements.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9886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00529"/>
            <a:ext cx="7583487" cy="104438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Dans l'effort, vivons mieux ensemble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3200" dirty="0" smtClean="0"/>
              <a:t>Application des </a:t>
            </a:r>
            <a:r>
              <a:rPr lang="fr-FR" sz="3200" dirty="0"/>
              <a:t>solutions </a:t>
            </a:r>
            <a:r>
              <a:rPr lang="fr-FR" sz="3200" dirty="0" smtClean="0"/>
              <a:t>trouvées dans </a:t>
            </a:r>
            <a:r>
              <a:rPr lang="fr-FR" sz="3200" dirty="0"/>
              <a:t>la </a:t>
            </a:r>
            <a:r>
              <a:rPr lang="fr-FR" sz="3200" dirty="0" smtClean="0"/>
              <a:t>séquence précédente</a:t>
            </a:r>
          </a:p>
          <a:p>
            <a:pPr marL="0" indent="0" algn="just">
              <a:buNone/>
            </a:pPr>
            <a:r>
              <a:rPr lang="fr-FR" sz="3200" dirty="0" smtClean="0"/>
              <a:t>Comment </a:t>
            </a:r>
            <a:r>
              <a:rPr lang="fr-FR" sz="3200" dirty="0"/>
              <a:t>mieux vivre ensemble </a:t>
            </a:r>
            <a:r>
              <a:rPr lang="fr-FR" sz="3200" dirty="0" smtClean="0"/>
              <a:t>grâce au </a:t>
            </a:r>
            <a:r>
              <a:rPr lang="fr-FR" sz="3200" dirty="0"/>
              <a:t>sport et </a:t>
            </a:r>
            <a:r>
              <a:rPr lang="fr-FR" sz="3200" dirty="0" smtClean="0"/>
              <a:t>à la </a:t>
            </a:r>
            <a:r>
              <a:rPr lang="fr-FR" sz="3200" dirty="0"/>
              <a:t>pratique physique </a:t>
            </a:r>
            <a:r>
              <a:rPr lang="fr-FR" sz="3200" dirty="0" smtClean="0"/>
              <a:t>(collège + quartiers</a:t>
            </a:r>
            <a:r>
              <a:rPr lang="fr-FR" sz="3200" dirty="0"/>
              <a:t> </a:t>
            </a:r>
            <a:r>
              <a:rPr lang="fr-FR" sz="3200" dirty="0" smtClean="0"/>
              <a:t>des élèves)</a:t>
            </a:r>
          </a:p>
          <a:p>
            <a:pPr marL="0" indent="0" algn="just">
              <a:buNone/>
            </a:pPr>
            <a:r>
              <a:rPr lang="fr-FR" sz="3200" dirty="0" smtClean="0"/>
              <a:t>Importance de convention avec associations locales.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1009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2B2C"/>
                </a:solidFill>
              </a:rPr>
              <a:t>Répartition des tâches </a:t>
            </a:r>
            <a:endParaRPr lang="fr-FR" dirty="0">
              <a:solidFill>
                <a:srgbClr val="FF2B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29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France :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Coordination générale du projet</a:t>
            </a:r>
          </a:p>
          <a:p>
            <a:r>
              <a:rPr lang="fr-FR" dirty="0"/>
              <a:t>réception RT1 et </a:t>
            </a:r>
            <a:r>
              <a:rPr lang="fr-FR" dirty="0" smtClean="0"/>
              <a:t>RT3 </a:t>
            </a:r>
          </a:p>
          <a:p>
            <a:r>
              <a:rPr lang="fr-FR" dirty="0"/>
              <a:t>Responsable suivi des budgets </a:t>
            </a:r>
            <a:endParaRPr lang="fr-FR" dirty="0" smtClean="0"/>
          </a:p>
          <a:p>
            <a:r>
              <a:rPr lang="fr-FR" dirty="0" smtClean="0"/>
              <a:t>Responsable </a:t>
            </a:r>
            <a:r>
              <a:rPr lang="fr-FR" dirty="0"/>
              <a:t>de la formation méthodes innovantes contre le décrochage scolaire (C5</a:t>
            </a:r>
            <a:r>
              <a:rPr lang="fr-FR" dirty="0" smtClean="0"/>
              <a:t>)</a:t>
            </a:r>
          </a:p>
          <a:p>
            <a:r>
              <a:rPr lang="fr-FR" dirty="0" smtClean="0"/>
              <a:t>Réception </a:t>
            </a:r>
            <a:r>
              <a:rPr lang="fr-FR" dirty="0"/>
              <a:t>C9</a:t>
            </a:r>
            <a:endParaRPr lang="fr-FR" dirty="0" smtClean="0"/>
          </a:p>
          <a:p>
            <a:r>
              <a:rPr lang="fr-FR" dirty="0" smtClean="0"/>
              <a:t>Roumanie </a:t>
            </a:r>
            <a:r>
              <a:rPr lang="fr-FR" dirty="0"/>
              <a:t>: rédaction des bilans des réunions transnationales et des mobilités - réception RT4.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98268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Allemagne :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Allemagne :  réception C4 - responsable formation citoyenneté active européenne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6264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Bulgarie :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Bulgarie : cogestion et administration du </a:t>
            </a:r>
            <a:r>
              <a:rPr lang="fr-FR" dirty="0" err="1"/>
              <a:t>Twinspace</a:t>
            </a:r>
            <a:r>
              <a:rPr lang="fr-FR" dirty="0"/>
              <a:t> - tutorat Roumanie (C3 C8) - réception RT2.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3532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Chypre : 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Chypre : administration du site internet et Facebook - responsable formation méthodes innovantes liées aux TICE (C1) - responsable formation études européennes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1701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Grèce :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Grèce : réception  C2 - responsable suivi qualité des activités et résultats du projet - responsable formation dissémination.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49773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Italie :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Italie : Responsable organisation ateliers bonnes pratiques et interdisciplinarité (C6) - réception C7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26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947271"/>
            <a:ext cx="7583487" cy="523837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Être responsable</a:t>
            </a:r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/>
              <a:t>Motiver </a:t>
            </a:r>
            <a:endParaRPr lang="fr-FR" sz="2800" dirty="0" smtClean="0"/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Innover</a:t>
            </a:r>
          </a:p>
          <a:p>
            <a:endParaRPr lang="fr-FR" sz="2800" dirty="0"/>
          </a:p>
          <a:p>
            <a:r>
              <a:rPr lang="fr-FR" sz="2800" dirty="0" smtClean="0"/>
              <a:t>Échanger</a:t>
            </a:r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75064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2B2C"/>
                </a:solidFill>
              </a:rPr>
              <a:t>Communiquer </a:t>
            </a:r>
            <a:endParaRPr lang="fr-FR" dirty="0">
              <a:solidFill>
                <a:srgbClr val="FF2B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5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582706"/>
            <a:ext cx="7583487" cy="5455024"/>
          </a:xfrm>
        </p:spPr>
        <p:txBody>
          <a:bodyPr>
            <a:noAutofit/>
          </a:bodyPr>
          <a:lstStyle/>
          <a:p>
            <a:r>
              <a:rPr lang="fr-FR" sz="3200" dirty="0" smtClean="0"/>
              <a:t>Chat Facebook</a:t>
            </a:r>
          </a:p>
          <a:p>
            <a:endParaRPr lang="fr-FR" sz="3200" dirty="0"/>
          </a:p>
          <a:p>
            <a:r>
              <a:rPr lang="fr-FR" sz="3200" dirty="0" smtClean="0"/>
              <a:t>Site internet du projet</a:t>
            </a:r>
          </a:p>
          <a:p>
            <a:endParaRPr lang="fr-FR" sz="3200" dirty="0"/>
          </a:p>
          <a:p>
            <a:r>
              <a:rPr lang="fr-FR" sz="3200" dirty="0" smtClean="0"/>
              <a:t>Onglet « Erasmus » sur le site de l’école</a:t>
            </a:r>
          </a:p>
          <a:p>
            <a:endParaRPr lang="fr-FR" sz="3200" dirty="0"/>
          </a:p>
          <a:p>
            <a:r>
              <a:rPr lang="fr-FR" sz="3200" dirty="0" err="1" smtClean="0"/>
              <a:t>Twinspace</a:t>
            </a:r>
            <a:r>
              <a:rPr lang="fr-FR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64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2B2C"/>
                </a:solidFill>
              </a:rPr>
              <a:t>Evaluer </a:t>
            </a:r>
            <a:endParaRPr lang="fr-FR" dirty="0">
              <a:solidFill>
                <a:srgbClr val="FF2B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7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Youthpass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431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Gérer le budget d’un Erasmus+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60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589" y="747060"/>
            <a:ext cx="7750362" cy="55132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b="1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000000"/>
                </a:solidFill>
              </a:rPr>
              <a:t>1) Responsabilités au sein de l’établissement :</a:t>
            </a:r>
          </a:p>
          <a:p>
            <a:pPr algn="just"/>
            <a:r>
              <a:rPr lang="fr-FR" dirty="0" smtClean="0"/>
              <a:t>Mettre en place une relation de travail sérieuse et régulière avec le gestionnaire / comptable. </a:t>
            </a:r>
          </a:p>
          <a:p>
            <a:pPr algn="just"/>
            <a:r>
              <a:rPr lang="fr-FR" dirty="0" smtClean="0"/>
              <a:t>Le principal / directeur est le seul responsable légal de ce budget. </a:t>
            </a:r>
          </a:p>
          <a:p>
            <a:pPr algn="just"/>
            <a:r>
              <a:rPr lang="fr-FR" dirty="0" smtClean="0"/>
              <a:t>Le coordonnateur est le responsable de son utilisation et de sa justification. </a:t>
            </a:r>
          </a:p>
          <a:p>
            <a:pPr algn="just"/>
            <a:r>
              <a:rPr lang="fr-FR" dirty="0" smtClean="0"/>
              <a:t>Toute dépense doit être justifiée. Possibilité d’un contrôle sur site ou d’un contrôle sur pièces par l’AN.</a:t>
            </a:r>
          </a:p>
        </p:txBody>
      </p:sp>
    </p:spTree>
    <p:extLst>
      <p:ext uri="{BB962C8B-B14F-4D97-AF65-F5344CB8AC3E}">
        <p14:creationId xmlns:p14="http://schemas.microsoft.com/office/powerpoint/2010/main" val="56798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46848"/>
            <a:ext cx="7583487" cy="439270"/>
          </a:xfrm>
        </p:spPr>
        <p:txBody>
          <a:bodyPr/>
          <a:lstStyle/>
          <a:p>
            <a:r>
              <a:rPr lang="fr-FR" sz="2200" dirty="0">
                <a:solidFill>
                  <a:srgbClr val="000000"/>
                </a:solidFill>
              </a:rPr>
              <a:t>2) Règles de base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090706"/>
            <a:ext cx="7856537" cy="518458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Les fonds :  						      	  60% alloués une fois la convention signée et envoyée 	       	  20% après le rapport intermédiaire				 20% à l’issue du rapport final			      		   </a:t>
            </a:r>
            <a:r>
              <a:rPr lang="fr-FR" sz="2000" dirty="0" smtClean="0">
                <a:sym typeface="Wingdings"/>
              </a:rPr>
              <a:t> </a:t>
            </a:r>
            <a:r>
              <a:rPr lang="fr-FR" sz="2000" dirty="0" smtClean="0"/>
              <a:t>diffusion sur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Tool</a:t>
            </a:r>
            <a:r>
              <a:rPr lang="fr-FR" sz="2000" dirty="0" smtClean="0"/>
              <a:t>+ / VALOR (voir RT2)		  </a:t>
            </a:r>
            <a:r>
              <a:rPr lang="fr-FR" sz="2000" dirty="0" smtClean="0">
                <a:sym typeface="Wingdings"/>
              </a:rPr>
              <a:t> réduction de subvention : mise en œuvre incorrecte (note &lt;50 points), partielle ou tardive.</a:t>
            </a:r>
            <a:endParaRPr lang="fr-FR" sz="2000" dirty="0" smtClean="0"/>
          </a:p>
          <a:p>
            <a:r>
              <a:rPr lang="fr-FR" sz="2000" dirty="0" smtClean="0"/>
              <a:t>Pour chaque mobilité :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Tool</a:t>
            </a:r>
            <a:r>
              <a:rPr lang="fr-FR" sz="2000" dirty="0" smtClean="0"/>
              <a:t>+ /attestations de présence. </a:t>
            </a:r>
          </a:p>
          <a:p>
            <a:r>
              <a:rPr lang="fr-FR" sz="2000" dirty="0" smtClean="0"/>
              <a:t>Suivre le fichier Excel « contrôle du budget ». Sera annexé au rapport final. </a:t>
            </a:r>
          </a:p>
          <a:p>
            <a:r>
              <a:rPr lang="fr-FR" sz="2000" dirty="0" smtClean="0"/>
              <a:t>Gestion : par régie d’avance / par remboursement sur factures.</a:t>
            </a:r>
          </a:p>
          <a:p>
            <a:r>
              <a:rPr lang="fr-FR" sz="2000" dirty="0" smtClean="0"/>
              <a:t>Prise en charge par les établissements de certains frais de gestion (dans la mesure du possible).</a:t>
            </a:r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1431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1337411"/>
            <a:ext cx="7583487" cy="425824"/>
          </a:xfrm>
        </p:spPr>
        <p:txBody>
          <a:bodyPr/>
          <a:lstStyle/>
          <a:p>
            <a:pPr algn="ctr"/>
            <a:r>
              <a:rPr lang="fr-FR" sz="2800" dirty="0" smtClean="0"/>
              <a:t>Extraits importants de la Convention de subvention :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3073400"/>
            <a:ext cx="9144000" cy="95922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73529" y="5231280"/>
            <a:ext cx="7763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Pour toutes questions précises :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	 doc « Conditions générales de la convention de subvention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8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777</TotalTime>
  <Words>1094</Words>
  <Application>Microsoft Macintosh PowerPoint</Application>
  <PresentationFormat>Présentation à l'écran (4:3)</PresentationFormat>
  <Paragraphs>219</Paragraphs>
  <Slides>53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Révolution</vt:lpstr>
      <vt:lpstr>« Partageons nos valeurs dans l’effort ! » </vt:lpstr>
      <vt:lpstr>Plan de la réunion :</vt:lpstr>
      <vt:lpstr> Présentation des partenaires :</vt:lpstr>
      <vt:lpstr>Les enjeux du partenariat</vt:lpstr>
      <vt:lpstr>Présentation PowerPoint</vt:lpstr>
      <vt:lpstr>Gérer le budget d’un Erasmus+</vt:lpstr>
      <vt:lpstr>Présentation PowerPoint</vt:lpstr>
      <vt:lpstr>2) Règles de base </vt:lpstr>
      <vt:lpstr>Extraits importants de la Convention de subvention :</vt:lpstr>
      <vt:lpstr>Présentation PowerPoint</vt:lpstr>
      <vt:lpstr>Présentation PowerPoint</vt:lpstr>
      <vt:lpstr>Présentation PowerPoint</vt:lpstr>
      <vt:lpstr>Présentation PowerPoint</vt:lpstr>
      <vt:lpstr>3) Un budget découpé en forfaits :</vt:lpstr>
      <vt:lpstr>Présentation PowerPoint</vt:lpstr>
      <vt:lpstr>Présentation PowerPoint</vt:lpstr>
      <vt:lpstr>4) Questions ouvertes :</vt:lpstr>
      <vt:lpstr>Les mobilités 2015-2016</vt:lpstr>
      <vt:lpstr>RT1 : Marseille novembre 2015</vt:lpstr>
      <vt:lpstr>C1 : Chypre décembre 2015</vt:lpstr>
      <vt:lpstr>RT(2) : Bulgarie mars 2016</vt:lpstr>
      <vt:lpstr>C2 : Grèce février/mars 2016</vt:lpstr>
      <vt:lpstr>C4 : Allemagne avril/mai 2016</vt:lpstr>
      <vt:lpstr> RT3 et C5 : France octobre / novembre 2016</vt:lpstr>
      <vt:lpstr>RT4 :   ?   mars 2017</vt:lpstr>
      <vt:lpstr>C6 C7 : Italie  C9: france</vt:lpstr>
      <vt:lpstr>10 objectifs fondamentaux :</vt:lpstr>
      <vt:lpstr>1er objectif :</vt:lpstr>
      <vt:lpstr>2eme objectif :</vt:lpstr>
      <vt:lpstr>3e objectif :</vt:lpstr>
      <vt:lpstr>4e objectif :</vt:lpstr>
      <vt:lpstr>5e objectif :</vt:lpstr>
      <vt:lpstr>6e objectif :</vt:lpstr>
      <vt:lpstr>7e objectif :</vt:lpstr>
      <vt:lpstr>8e objectif :</vt:lpstr>
      <vt:lpstr>9e objectif :</vt:lpstr>
      <vt:lpstr>10e objectif :</vt:lpstr>
      <vt:lpstr>Indicateurs de mesure des objectifs </vt:lpstr>
      <vt:lpstr>Les trois séquences communes </vt:lpstr>
      <vt:lpstr>Antiquité et sports </vt:lpstr>
      <vt:lpstr>Dans l'effort, je deviens citoyen actif</vt:lpstr>
      <vt:lpstr>Dans l'effort, vivons mieux ensemble !</vt:lpstr>
      <vt:lpstr>Répartition des tâches </vt:lpstr>
      <vt:lpstr>France : </vt:lpstr>
      <vt:lpstr>Allemagne : </vt:lpstr>
      <vt:lpstr>Bulgarie :</vt:lpstr>
      <vt:lpstr>Chypre : </vt:lpstr>
      <vt:lpstr>Grèce :</vt:lpstr>
      <vt:lpstr>Italie :</vt:lpstr>
      <vt:lpstr>Communiquer </vt:lpstr>
      <vt:lpstr>Présentation PowerPoint</vt:lpstr>
      <vt:lpstr>Evaluer 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Partageons nos valeurs dans l’effort </dc:title>
  <dc:creator>Julien Cuminetto</dc:creator>
  <cp:lastModifiedBy>Julien Cuminetto</cp:lastModifiedBy>
  <cp:revision>117</cp:revision>
  <dcterms:created xsi:type="dcterms:W3CDTF">2015-10-22T07:20:01Z</dcterms:created>
  <dcterms:modified xsi:type="dcterms:W3CDTF">2015-11-12T15:09:31Z</dcterms:modified>
</cp:coreProperties>
</file>