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>
        <p:scale>
          <a:sx n="80" d="100"/>
          <a:sy n="80" d="100"/>
        </p:scale>
        <p:origin x="-9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4/8/2016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4/8/2016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4/8/2016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4/8/2016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4/8/2016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Europe </a:t>
            </a:r>
            <a:r>
              <a:rPr lang="fr-FR" dirty="0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tous</a:t>
            </a:r>
            <a:r>
              <a:rPr lang="en-US" dirty="0"/>
              <a:t> </a:t>
            </a:r>
            <a:r>
              <a:rPr lang="en-US" dirty="0" smtClean="0"/>
              <a:t>les </a:t>
            </a:r>
            <a:r>
              <a:rPr lang="en-US" dirty="0" err="1" smtClean="0"/>
              <a:t>citoyens</a:t>
            </a:r>
            <a:endParaRPr lang="bg-B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лавие 2"/>
              <p:cNvSpPr>
                <a:spLocks noGrp="1"/>
              </p:cNvSpPr>
              <p:nvPr>
                <p:ph type="subTitle"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conçu</a:t>
                </a:r>
                <a:r>
                  <a:rPr lang="fr-FR" dirty="0" smtClean="0"/>
                  <a:t> par </a:t>
                </a:r>
                <a:r>
                  <a:rPr lang="bg-BG" dirty="0" smtClean="0"/>
                  <a:t>: </a:t>
                </a:r>
                <a:r>
                  <a:rPr lang="fr-FR" dirty="0" smtClean="0"/>
                  <a:t>nikolova chrissiana</a:t>
                </a:r>
                <a:r>
                  <a:rPr lang="bg-BG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classe</m:t>
                    </m:r>
                    <m:r>
                      <a:rPr lang="en-US" b="0" i="0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de</m:t>
                    </m:r>
                    <m:r>
                      <a:rPr lang="en-US" b="0" i="0" dirty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𝑋𝐼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endParaRPr lang="bg-BG" dirty="0"/>
              </a:p>
            </p:txBody>
          </p:sp>
        </mc:Choice>
        <mc:Fallback>
          <p:sp>
            <p:nvSpPr>
              <p:cNvPr id="3" name="Подзаглави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blipFill rotWithShape="1">
                <a:blip r:embed="rId2"/>
                <a:stretch>
                  <a:fillRect b="-5143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96" y="1711475"/>
            <a:ext cx="2483059" cy="179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309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1.</a:t>
            </a:r>
            <a:r>
              <a:rPr lang="en-US" dirty="0" smtClean="0"/>
              <a:t> </a:t>
            </a:r>
            <a:r>
              <a:rPr lang="fr-FR" dirty="0" smtClean="0"/>
              <a:t>habiter</a:t>
            </a:r>
            <a:r>
              <a:rPr lang="fr-FR" dirty="0"/>
              <a:t>, travailler, etudier et voyager en </a:t>
            </a:r>
            <a:r>
              <a:rPr lang="fr-FR" dirty="0" smtClean="0"/>
              <a:t>Europe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602857" cy="3311189"/>
          </a:xfrm>
        </p:spPr>
        <p:txBody>
          <a:bodyPr/>
          <a:lstStyle/>
          <a:p>
            <a:r>
              <a:rPr lang="en-US" dirty="0" err="1" smtClean="0"/>
              <a:t>Chaque</a:t>
            </a:r>
            <a:r>
              <a:rPr lang="bg-BG" dirty="0" smtClean="0"/>
              <a:t> </a:t>
            </a:r>
            <a:r>
              <a:rPr lang="fr-FR" dirty="0" smtClean="0"/>
              <a:t>citoyen </a:t>
            </a:r>
            <a:r>
              <a:rPr lang="en-US" dirty="0" err="1"/>
              <a:t>europ</a:t>
            </a:r>
            <a:r>
              <a:rPr lang="fr-FR" dirty="0"/>
              <a:t>éen</a:t>
            </a:r>
            <a:r>
              <a:rPr lang="bg-BG" dirty="0" smtClean="0"/>
              <a:t> </a:t>
            </a:r>
            <a:r>
              <a:rPr lang="fr-FR" dirty="0"/>
              <a:t>a</a:t>
            </a:r>
            <a:r>
              <a:rPr lang="bg-BG" dirty="0" smtClean="0"/>
              <a:t> </a:t>
            </a:r>
            <a:r>
              <a:rPr lang="fr-FR" dirty="0" smtClean="0"/>
              <a:t>le droit </a:t>
            </a:r>
            <a:r>
              <a:rPr lang="fr-FR" dirty="0" smtClean="0"/>
              <a:t>absolu</a:t>
            </a:r>
            <a:r>
              <a:rPr lang="fr-FR" dirty="0" smtClean="0"/>
              <a:t> </a:t>
            </a:r>
            <a:r>
              <a:rPr lang="fr-FR" dirty="0" smtClean="0"/>
              <a:t>d</a:t>
            </a:r>
            <a:r>
              <a:rPr lang="bg-BG" dirty="0" smtClean="0"/>
              <a:t>‘</a:t>
            </a:r>
            <a:r>
              <a:rPr lang="fr-FR" dirty="0" smtClean="0"/>
              <a:t>habiter</a:t>
            </a:r>
            <a:r>
              <a:rPr lang="bg-BG" dirty="0" smtClean="0"/>
              <a:t>, </a:t>
            </a:r>
            <a:r>
              <a:rPr lang="fr-FR" dirty="0" smtClean="0"/>
              <a:t>travailler</a:t>
            </a:r>
            <a:r>
              <a:rPr lang="bg-BG" dirty="0" smtClean="0"/>
              <a:t> </a:t>
            </a:r>
            <a:r>
              <a:rPr lang="fr-FR" dirty="0" smtClean="0"/>
              <a:t>et voyqger</a:t>
            </a:r>
            <a:r>
              <a:rPr lang="bg-BG" dirty="0" smtClean="0"/>
              <a:t> </a:t>
            </a:r>
            <a:r>
              <a:rPr lang="fr-FR" dirty="0" smtClean="0"/>
              <a:t>partout</a:t>
            </a:r>
            <a:r>
              <a:rPr lang="fr-FR" dirty="0"/>
              <a:t> </a:t>
            </a:r>
            <a:r>
              <a:rPr lang="fr-FR" dirty="0" smtClean="0"/>
              <a:t>où il veut</a:t>
            </a:r>
            <a:r>
              <a:rPr lang="bg-BG" dirty="0" smtClean="0"/>
              <a:t> </a:t>
            </a:r>
            <a:r>
              <a:rPr lang="fr-FR" dirty="0" smtClean="0"/>
              <a:t>sur le territoire de l</a:t>
            </a:r>
            <a:r>
              <a:rPr lang="bg-BG" dirty="0" smtClean="0"/>
              <a:t>‘</a:t>
            </a:r>
            <a:r>
              <a:rPr lang="en-US" dirty="0" smtClean="0"/>
              <a:t>union</a:t>
            </a:r>
            <a:r>
              <a:rPr lang="en-US" u="sng" dirty="0" smtClean="0"/>
              <a:t> </a:t>
            </a:r>
            <a:r>
              <a:rPr lang="en-US" dirty="0" err="1" smtClean="0"/>
              <a:t>européenne</a:t>
            </a:r>
            <a:r>
              <a:rPr lang="en-US" u="sng" dirty="0" smtClean="0"/>
              <a:t>.</a:t>
            </a:r>
            <a:endParaRPr lang="en-US" dirty="0"/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275" y="1346003"/>
            <a:ext cx="5005136" cy="4919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0360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480034" y="685800"/>
            <a:ext cx="5742932" cy="1151965"/>
          </a:xfrm>
        </p:spPr>
        <p:txBody>
          <a:bodyPr/>
          <a:lstStyle/>
          <a:p>
            <a:r>
              <a:rPr lang="en-US" b="1" dirty="0" err="1"/>
              <a:t>éducation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5276183" y="1863983"/>
            <a:ext cx="6150634" cy="3311189"/>
          </a:xfrm>
        </p:spPr>
        <p:txBody>
          <a:bodyPr/>
          <a:lstStyle/>
          <a:p>
            <a:r>
              <a:rPr lang="fr-FR" dirty="0" smtClean="0"/>
              <a:t>par </a:t>
            </a:r>
            <a:r>
              <a:rPr lang="fr-FR" dirty="0"/>
              <a:t>une directive acceptee </a:t>
            </a:r>
            <a:r>
              <a:rPr lang="fr-FR" dirty="0" smtClean="0"/>
              <a:t>par</a:t>
            </a:r>
            <a:r>
              <a:rPr lang="fr-FR" dirty="0" smtClean="0"/>
              <a:t> </a:t>
            </a:r>
            <a:r>
              <a:rPr lang="fr-FR" dirty="0" smtClean="0"/>
              <a:t>l'union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crée</a:t>
            </a:r>
            <a:r>
              <a:rPr lang="en-US" dirty="0" smtClean="0"/>
              <a:t> </a:t>
            </a:r>
            <a:r>
              <a:rPr lang="en-US" dirty="0" smtClean="0"/>
              <a:t>un </a:t>
            </a:r>
            <a:r>
              <a:rPr lang="en-US" dirty="0" err="1" smtClean="0"/>
              <a:t>système</a:t>
            </a:r>
            <a:r>
              <a:rPr lang="bg-BG" dirty="0" smtClean="0"/>
              <a:t> </a:t>
            </a:r>
            <a:r>
              <a:rPr lang="en-US" dirty="0" smtClean="0"/>
              <a:t>de reconnaissance</a:t>
            </a:r>
            <a:r>
              <a:rPr lang="en-US" dirty="0" smtClean="0"/>
              <a:t> </a:t>
            </a:r>
            <a:r>
              <a:rPr lang="en-US" dirty="0" err="1" smtClean="0"/>
              <a:t>mutuelle</a:t>
            </a:r>
            <a:r>
              <a:rPr lang="en-US" dirty="0" smtClean="0"/>
              <a:t> </a:t>
            </a:r>
            <a:r>
              <a:rPr lang="fr-FR" dirty="0" smtClean="0"/>
              <a:t>des </a:t>
            </a:r>
            <a:r>
              <a:rPr lang="en-US" dirty="0" err="1" smtClean="0"/>
              <a:t>diplômes</a:t>
            </a:r>
            <a:r>
              <a:rPr lang="en-US" dirty="0"/>
              <a:t> </a:t>
            </a:r>
            <a:r>
              <a:rPr lang="en-US" dirty="0" smtClean="0"/>
              <a:t>des de formation</a:t>
            </a:r>
            <a:r>
              <a:rPr lang="en-US" dirty="0" smtClean="0"/>
              <a:t> </a:t>
            </a:r>
            <a:r>
              <a:rPr lang="en-US" dirty="0" err="1" smtClean="0"/>
              <a:t>supérieure</a:t>
            </a:r>
            <a:r>
              <a:rPr lang="bg-BG" dirty="0" smtClean="0"/>
              <a:t>.</a:t>
            </a:r>
            <a:endParaRPr lang="bg-BG" dirty="0" smtClean="0"/>
          </a:p>
          <a:p>
            <a:r>
              <a:rPr lang="fr-FR" dirty="0"/>
              <a:t>La directive </a:t>
            </a:r>
            <a:r>
              <a:rPr lang="fr-FR" dirty="0" smtClean="0"/>
              <a:t>concerne les études</a:t>
            </a:r>
            <a:r>
              <a:rPr lang="fr-FR" dirty="0" smtClean="0"/>
              <a:t> universitaires </a:t>
            </a:r>
            <a:r>
              <a:rPr lang="fr-FR" dirty="0"/>
              <a:t>qui </a:t>
            </a:r>
            <a:r>
              <a:rPr lang="fr-FR" dirty="0" smtClean="0"/>
              <a:t>continuent de  plus de 3  </a:t>
            </a:r>
            <a:r>
              <a:rPr lang="fr-FR" dirty="0" smtClean="0"/>
              <a:t>ans</a:t>
            </a:r>
            <a:r>
              <a:rPr lang="bg-BG" dirty="0" smtClean="0"/>
              <a:t>.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11" y="983412"/>
            <a:ext cx="4701396" cy="3481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448909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travail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297611" y="2399826"/>
            <a:ext cx="6405114" cy="3311189"/>
          </a:xfrm>
        </p:spPr>
        <p:txBody>
          <a:bodyPr/>
          <a:lstStyle/>
          <a:p>
            <a:r>
              <a:rPr lang="fr-FR" dirty="0"/>
              <a:t>Chaque </a:t>
            </a:r>
            <a:r>
              <a:rPr lang="fr-FR" dirty="0" smtClean="0"/>
              <a:t>citoyen </a:t>
            </a:r>
            <a:r>
              <a:rPr lang="fr-FR" dirty="0"/>
              <a:t>a </a:t>
            </a:r>
            <a:r>
              <a:rPr lang="fr-FR" dirty="0" smtClean="0"/>
              <a:t>le droit </a:t>
            </a:r>
            <a:r>
              <a:rPr lang="fr-FR" dirty="0"/>
              <a:t>de travailler </a:t>
            </a:r>
            <a:r>
              <a:rPr lang="fr-FR" dirty="0" smtClean="0"/>
              <a:t>partout </a:t>
            </a:r>
            <a:r>
              <a:rPr lang="en-US" dirty="0" err="1" smtClean="0"/>
              <a:t>sur</a:t>
            </a:r>
            <a:r>
              <a:rPr lang="en-US" dirty="0" smtClean="0"/>
              <a:t> le </a:t>
            </a:r>
            <a:r>
              <a:rPr lang="en-US" dirty="0" err="1" smtClean="0"/>
              <a:t>territoire</a:t>
            </a:r>
            <a:r>
              <a:rPr lang="en-US" dirty="0" smtClean="0"/>
              <a:t> de </a:t>
            </a:r>
            <a:r>
              <a:rPr lang="en-US" dirty="0" err="1" smtClean="0"/>
              <a:t>l'union</a:t>
            </a:r>
            <a:r>
              <a:rPr lang="en-US" dirty="0" smtClean="0"/>
              <a:t>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smtClean="0"/>
              <a:t>les </a:t>
            </a:r>
            <a:r>
              <a:rPr lang="en-US" dirty="0" err="1" smtClean="0"/>
              <a:t>systèmes</a:t>
            </a:r>
            <a:r>
              <a:rPr lang="en-US" dirty="0" smtClean="0"/>
              <a:t> de </a:t>
            </a:r>
            <a:r>
              <a:rPr lang="en-US" dirty="0" err="1" smtClean="0"/>
              <a:t>l'education</a:t>
            </a:r>
            <a:r>
              <a:rPr lang="bg-BG" dirty="0" smtClean="0"/>
              <a:t>, </a:t>
            </a:r>
            <a:r>
              <a:rPr lang="en-US" dirty="0" smtClean="0"/>
              <a:t>de la santé </a:t>
            </a:r>
            <a:r>
              <a:rPr lang="en-US" dirty="0" err="1" smtClean="0"/>
              <a:t>publique</a:t>
            </a:r>
            <a:r>
              <a:rPr lang="en-US" dirty="0" smtClean="0"/>
              <a:t> et</a:t>
            </a:r>
            <a:r>
              <a:rPr lang="fr-FR" dirty="0"/>
              <a:t> </a:t>
            </a:r>
            <a:r>
              <a:rPr lang="fr-FR" dirty="0" smtClean="0"/>
              <a:t>les autres</a:t>
            </a:r>
            <a:r>
              <a:rPr lang="fr-FR" dirty="0" smtClean="0"/>
              <a:t>  </a:t>
            </a:r>
            <a:r>
              <a:rPr lang="fr-FR" dirty="0"/>
              <a:t>secteurs </a:t>
            </a:r>
            <a:r>
              <a:rPr lang="fr-FR" dirty="0" smtClean="0"/>
              <a:t>publics</a:t>
            </a:r>
            <a:r>
              <a:rPr lang="bg-BG" dirty="0" smtClean="0"/>
              <a:t>, </a:t>
            </a:r>
            <a:r>
              <a:rPr lang="en-US" dirty="0" smtClean="0"/>
              <a:t>à l’</a:t>
            </a:r>
            <a:r>
              <a:rPr lang="en-US" dirty="0" smtClean="0"/>
              <a:t> </a:t>
            </a:r>
            <a:r>
              <a:rPr lang="en-US" dirty="0" err="1" smtClean="0"/>
              <a:t>exeption</a:t>
            </a:r>
            <a:r>
              <a:rPr lang="en-US" dirty="0" smtClean="0"/>
              <a:t> </a:t>
            </a:r>
            <a:r>
              <a:rPr lang="en-US" dirty="0" smtClean="0"/>
              <a:t>des </a:t>
            </a:r>
            <a:r>
              <a:rPr lang="en-US" dirty="0" err="1" smtClean="0"/>
              <a:t>activités</a:t>
            </a:r>
            <a:r>
              <a:rPr lang="en-US" dirty="0" smtClean="0"/>
              <a:t> </a:t>
            </a:r>
            <a:r>
              <a:rPr lang="en-US" dirty="0" smtClean="0"/>
              <a:t>qui 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fr-FR" dirty="0" smtClean="0"/>
              <a:t>de </a:t>
            </a:r>
            <a:r>
              <a:rPr lang="fr-FR" dirty="0"/>
              <a:t>la sphère des droits </a:t>
            </a:r>
            <a:r>
              <a:rPr lang="fr-FR" dirty="0" smtClean="0"/>
              <a:t>exeptionnels</a:t>
            </a:r>
            <a:r>
              <a:rPr lang="en-US" dirty="0"/>
              <a:t> des </a:t>
            </a:r>
            <a:r>
              <a:rPr lang="en-US" dirty="0" err="1" smtClean="0"/>
              <a:t>pouvoirs</a:t>
            </a:r>
            <a:r>
              <a:rPr lang="en-US" dirty="0"/>
              <a:t>.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15" y="285958"/>
            <a:ext cx="4994693" cy="269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760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santé </a:t>
            </a:r>
            <a:r>
              <a:rPr lang="en-US" dirty="0" err="1"/>
              <a:t>publique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5020574" y="1869906"/>
            <a:ext cx="6344605" cy="3311189"/>
          </a:xfrm>
        </p:spPr>
        <p:txBody>
          <a:bodyPr/>
          <a:lstStyle/>
          <a:p>
            <a:r>
              <a:rPr lang="fr-FR" dirty="0"/>
              <a:t>Tous </a:t>
            </a:r>
            <a:r>
              <a:rPr lang="fr-FR" dirty="0" smtClean="0"/>
              <a:t>les citoyens </a:t>
            </a:r>
            <a:r>
              <a:rPr lang="fr-FR" dirty="0"/>
              <a:t>europeéns qui voyagent dans l'union </a:t>
            </a:r>
            <a:r>
              <a:rPr lang="fr-FR" dirty="0" smtClean="0"/>
              <a:t>europeénne </a:t>
            </a:r>
            <a:r>
              <a:rPr lang="fr-FR" dirty="0"/>
              <a:t>peuvent recevoir une </a:t>
            </a:r>
            <a:r>
              <a:rPr lang="en-US" dirty="0"/>
              <a:t>carte </a:t>
            </a:r>
            <a:r>
              <a:rPr lang="en-US" dirty="0" err="1"/>
              <a:t>d'assurance</a:t>
            </a:r>
            <a:r>
              <a:rPr lang="en-US" dirty="0"/>
              <a:t> </a:t>
            </a:r>
            <a:r>
              <a:rPr lang="en-US" dirty="0" err="1"/>
              <a:t>maladie</a:t>
            </a:r>
            <a:r>
              <a:rPr lang="en-US" dirty="0"/>
              <a:t> </a:t>
            </a:r>
            <a:r>
              <a:rPr lang="en-US" dirty="0" smtClean="0"/>
              <a:t>de </a:t>
            </a:r>
            <a:r>
              <a:rPr lang="en-US" dirty="0" err="1" smtClean="0"/>
              <a:t>l’</a:t>
            </a:r>
            <a:r>
              <a:rPr lang="en-US" b="1" dirty="0" err="1" smtClean="0"/>
              <a:t>UE</a:t>
            </a:r>
            <a:r>
              <a:rPr lang="en-US" b="1" dirty="0" smtClean="0"/>
              <a:t>.  </a:t>
            </a:r>
            <a:r>
              <a:rPr lang="fr-FR" dirty="0"/>
              <a:t>Avec </a:t>
            </a:r>
            <a:r>
              <a:rPr lang="fr-FR" dirty="0" smtClean="0"/>
              <a:t>celle-ci</a:t>
            </a:r>
            <a:r>
              <a:rPr lang="fr-FR" dirty="0" smtClean="0"/>
              <a:t>, </a:t>
            </a:r>
            <a:r>
              <a:rPr lang="fr-FR" dirty="0"/>
              <a:t>vous serez couvert par l'Assurance Maladie et vos frais médicaux seront pris en charge selon la législation en vigueur dans le pays qui vous accueille.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56" y="2070339"/>
            <a:ext cx="4697618" cy="2910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1972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2. </a:t>
            </a:r>
            <a:r>
              <a:rPr lang="fr-FR" dirty="0" smtClean="0"/>
              <a:t>de</a:t>
            </a:r>
            <a:r>
              <a:rPr lang="fr-FR" dirty="0" smtClean="0"/>
              <a:t> quelle </a:t>
            </a:r>
            <a:r>
              <a:rPr lang="fr-FR" dirty="0"/>
              <a:t>manière les citoyens peuvent </a:t>
            </a:r>
            <a:r>
              <a:rPr lang="fr-FR" dirty="0" smtClean="0"/>
              <a:t>jouir de </a:t>
            </a:r>
            <a:r>
              <a:rPr lang="fr-FR" dirty="0" smtClean="0"/>
              <a:t> </a:t>
            </a:r>
            <a:r>
              <a:rPr lang="fr-FR" dirty="0"/>
              <a:t>leurs </a:t>
            </a:r>
            <a:r>
              <a:rPr lang="fr-FR" dirty="0" smtClean="0"/>
              <a:t>droits?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5223294" cy="3311189"/>
          </a:xfrm>
        </p:spPr>
        <p:txBody>
          <a:bodyPr/>
          <a:lstStyle/>
          <a:p>
            <a:r>
              <a:rPr lang="fr-FR" dirty="0"/>
              <a:t>Chaque </a:t>
            </a:r>
            <a:r>
              <a:rPr lang="fr-FR" dirty="0" smtClean="0"/>
              <a:t>citoyen </a:t>
            </a:r>
            <a:r>
              <a:rPr lang="fr-FR" dirty="0" smtClean="0"/>
              <a:t>a le droit de </a:t>
            </a:r>
            <a:r>
              <a:rPr lang="fr-FR" dirty="0" smtClean="0"/>
              <a:t>élire</a:t>
            </a:r>
            <a:r>
              <a:rPr lang="fr-FR" dirty="0" smtClean="0"/>
              <a:t> </a:t>
            </a:r>
            <a:r>
              <a:rPr lang="fr-FR" dirty="0"/>
              <a:t>ou </a:t>
            </a:r>
            <a:r>
              <a:rPr lang="fr-FR" dirty="0" smtClean="0"/>
              <a:t>d’</a:t>
            </a:r>
            <a:r>
              <a:rPr lang="fr-FR" dirty="0" smtClean="0"/>
              <a:t> </a:t>
            </a:r>
            <a:r>
              <a:rPr lang="fr-FR" dirty="0"/>
              <a:t>être </a:t>
            </a:r>
            <a:r>
              <a:rPr lang="fr-FR" dirty="0" smtClean="0"/>
              <a:t>élu</a:t>
            </a:r>
            <a:r>
              <a:rPr lang="fr-FR" dirty="0" smtClean="0"/>
              <a:t> aux </a:t>
            </a:r>
            <a:r>
              <a:rPr lang="fr-FR" dirty="0"/>
              <a:t>élections locales </a:t>
            </a:r>
            <a:r>
              <a:rPr lang="fr-FR" dirty="0" smtClean="0"/>
              <a:t>dans le </a:t>
            </a:r>
            <a:r>
              <a:rPr lang="fr-FR" dirty="0" smtClean="0"/>
              <a:t>pays où </a:t>
            </a:r>
            <a:r>
              <a:rPr lang="fr-FR" dirty="0" smtClean="0"/>
              <a:t>il habite en permanence</a:t>
            </a:r>
            <a:r>
              <a:rPr lang="bg-BG" dirty="0" smtClean="0"/>
              <a:t>, </a:t>
            </a:r>
            <a:r>
              <a:rPr lang="en-US" dirty="0" smtClean="0"/>
              <a:t>et </a:t>
            </a:r>
            <a:r>
              <a:rPr lang="en-US" dirty="0" smtClean="0"/>
              <a:t>aux </a:t>
            </a:r>
            <a:r>
              <a:rPr lang="fr-FR" dirty="0"/>
              <a:t>élections </a:t>
            </a:r>
            <a:r>
              <a:rPr lang="fr-FR" dirty="0" smtClean="0"/>
              <a:t>du</a:t>
            </a:r>
            <a:r>
              <a:rPr lang="fr-FR" dirty="0" smtClean="0"/>
              <a:t> </a:t>
            </a:r>
            <a:r>
              <a:rPr lang="fr-FR" dirty="0"/>
              <a:t>Parlement </a:t>
            </a:r>
            <a:r>
              <a:rPr lang="fr-FR" dirty="0" smtClean="0"/>
              <a:t>Européen</a:t>
            </a:r>
            <a:r>
              <a:rPr lang="bg-BG" dirty="0" smtClean="0"/>
              <a:t>.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209" y="2458528"/>
            <a:ext cx="4928775" cy="2678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209678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82284" y="573657"/>
            <a:ext cx="10396882" cy="1151965"/>
          </a:xfrm>
        </p:spPr>
        <p:txBody>
          <a:bodyPr/>
          <a:lstStyle/>
          <a:p>
            <a:r>
              <a:rPr lang="bg-BG" dirty="0" smtClean="0"/>
              <a:t>3. </a:t>
            </a:r>
            <a:r>
              <a:rPr lang="en-US" dirty="0"/>
              <a:t>Droits </a:t>
            </a:r>
            <a:r>
              <a:rPr lang="en-US" dirty="0" err="1"/>
              <a:t>fondamentaux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73325" y="1850468"/>
            <a:ext cx="6896818" cy="3311189"/>
          </a:xfrm>
        </p:spPr>
        <p:txBody>
          <a:bodyPr/>
          <a:lstStyle/>
          <a:p>
            <a:r>
              <a:rPr lang="fr-FR" b="1" i="1" dirty="0" smtClean="0"/>
              <a:t> </a:t>
            </a:r>
            <a:r>
              <a:rPr lang="fr-FR" b="1" i="1" dirty="0" smtClean="0"/>
              <a:t>La </a:t>
            </a:r>
            <a:r>
              <a:rPr lang="fr-FR" b="1" i="1" dirty="0"/>
              <a:t>Charte des droits fondamentaux de l’Union européenne </a:t>
            </a:r>
            <a:r>
              <a:rPr lang="fr-FR" b="1" i="1" dirty="0" smtClean="0"/>
              <a:t> </a:t>
            </a:r>
            <a:r>
              <a:rPr lang="fr-FR" dirty="0" smtClean="0"/>
              <a:t> </a:t>
            </a:r>
            <a:r>
              <a:rPr lang="fr-FR" dirty="0"/>
              <a:t>confirme l’ Engagement </a:t>
            </a:r>
            <a:r>
              <a:rPr lang="fr-FR" dirty="0" smtClean="0"/>
              <a:t>de respecter</a:t>
            </a:r>
            <a:r>
              <a:rPr lang="fr-FR" dirty="0" smtClean="0"/>
              <a:t> </a:t>
            </a:r>
            <a:r>
              <a:rPr lang="fr-FR" dirty="0" smtClean="0"/>
              <a:t>les droits </a:t>
            </a:r>
            <a:r>
              <a:rPr lang="fr-FR" dirty="0" smtClean="0"/>
              <a:t>des citoyens</a:t>
            </a:r>
            <a:r>
              <a:rPr lang="fr-FR" dirty="0" smtClean="0"/>
              <a:t>.</a:t>
            </a:r>
            <a:endParaRPr lang="bg-BG" dirty="0"/>
          </a:p>
          <a:p>
            <a:r>
              <a:rPr lang="en-US" dirty="0" smtClean="0"/>
              <a:t> </a:t>
            </a:r>
            <a:r>
              <a:rPr lang="en-US" dirty="0" err="1" smtClean="0"/>
              <a:t>elle</a:t>
            </a:r>
            <a:r>
              <a:rPr lang="en-US" dirty="0" smtClean="0"/>
              <a:t> </a:t>
            </a:r>
            <a:r>
              <a:rPr lang="en-US" dirty="0" err="1" smtClean="0"/>
              <a:t>établit</a:t>
            </a:r>
            <a:r>
              <a:rPr lang="bg-BG" dirty="0" smtClean="0"/>
              <a:t> </a:t>
            </a:r>
            <a:r>
              <a:rPr lang="en-US" dirty="0" smtClean="0"/>
              <a:t>les </a:t>
            </a:r>
            <a:r>
              <a:rPr lang="en-US" dirty="0" smtClean="0"/>
              <a:t> </a:t>
            </a:r>
            <a:r>
              <a:rPr lang="en-US" dirty="0" err="1" smtClean="0"/>
              <a:t>valeurs</a:t>
            </a:r>
            <a:r>
              <a:rPr lang="en-US" dirty="0" smtClean="0"/>
              <a:t> </a:t>
            </a:r>
            <a:r>
              <a:rPr lang="en-US" dirty="0" err="1" smtClean="0"/>
              <a:t>fondamentales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l’union</a:t>
            </a:r>
            <a:r>
              <a:rPr lang="en-US" dirty="0" smtClean="0"/>
              <a:t> </a:t>
            </a:r>
            <a:r>
              <a:rPr lang="en-US" dirty="0" err="1" smtClean="0"/>
              <a:t>européenne</a:t>
            </a:r>
            <a:r>
              <a:rPr lang="en-US" dirty="0"/>
              <a:t> </a:t>
            </a:r>
            <a:r>
              <a:rPr lang="en-US" dirty="0" err="1"/>
              <a:t>Ainsi</a:t>
            </a:r>
            <a:r>
              <a:rPr lang="en-US" dirty="0"/>
              <a:t> que les droits </a:t>
            </a:r>
            <a:r>
              <a:rPr lang="en-US" dirty="0" err="1" smtClean="0"/>
              <a:t>citoyens</a:t>
            </a:r>
            <a:r>
              <a:rPr lang="bg-BG" dirty="0" smtClean="0"/>
              <a:t>, </a:t>
            </a:r>
            <a:r>
              <a:rPr lang="en-US" dirty="0" err="1" smtClean="0"/>
              <a:t>Économiques</a:t>
            </a:r>
            <a:r>
              <a:rPr lang="en-US" dirty="0" smtClean="0"/>
              <a:t> </a:t>
            </a:r>
            <a:r>
              <a:rPr lang="en-US" dirty="0" smtClean="0"/>
              <a:t>et</a:t>
            </a:r>
            <a:r>
              <a:rPr lang="bg-BG" dirty="0" smtClean="0"/>
              <a:t> </a:t>
            </a:r>
            <a:r>
              <a:rPr lang="en-US" dirty="0" err="1"/>
              <a:t>Sociaux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ses</a:t>
            </a:r>
            <a:r>
              <a:rPr lang="en-US" dirty="0" smtClean="0"/>
              <a:t> </a:t>
            </a:r>
            <a:r>
              <a:rPr lang="en-US" dirty="0" err="1" smtClean="0"/>
              <a:t>citoyens</a:t>
            </a:r>
            <a:r>
              <a:rPr lang="bg-BG" dirty="0" smtClean="0"/>
              <a:t>. </a:t>
            </a:r>
            <a:endParaRPr lang="bg-BG" i="1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622" y="2063396"/>
            <a:ext cx="4241322" cy="28853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548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96020" y="513272"/>
            <a:ext cx="10396882" cy="1151965"/>
          </a:xfrm>
        </p:spPr>
        <p:txBody>
          <a:bodyPr/>
          <a:lstStyle/>
          <a:p>
            <a:r>
              <a:rPr lang="en-US" dirty="0"/>
              <a:t>Source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133711" y="2449902"/>
            <a:ext cx="7310885" cy="3105838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/>
              <a:t> </a:t>
            </a:r>
            <a:r>
              <a:rPr lang="en-US" dirty="0"/>
              <a:t>http://svyat.com/%D0%B4%D0%B0-%D0%BF%D1%8A%D1%82%D1%83%D0%B2%D0%B0%D1%88-%D0%B6%D0%B8%D0%B2%D0%B5%D0%B5%D1%88-%D0%B8-%D1%80%D0%B0%D0%B1%D0%BE%D1%82%D0%B8%D1%88-%D0%B2-%D0%B5%D0%B2%D1%80%D0%BE%D0%BF%D0%B0/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27" y="241367"/>
            <a:ext cx="5375874" cy="3028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1481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/>
          <p:cNvSpPr/>
          <p:nvPr/>
        </p:nvSpPr>
        <p:spPr>
          <a:xfrm>
            <a:off x="948905" y="1535502"/>
            <a:ext cx="9540815" cy="283512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Merci </a:t>
            </a:r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 </a:t>
            </a:r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8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l’attention</a:t>
            </a:r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  <a:endParaRPr lang="bg-BG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79473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новно съби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TM04033927[[fn=Основно събитие]]</Template>
  <TotalTime>430</TotalTime>
  <Words>271</Words>
  <Application>Microsoft Office PowerPoint</Application>
  <PresentationFormat>По избор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0" baseType="lpstr">
      <vt:lpstr>Основно събитие</vt:lpstr>
      <vt:lpstr>Europe à tous les citoyens</vt:lpstr>
      <vt:lpstr>1. habiter, travailler, etudier et voyager en Europe</vt:lpstr>
      <vt:lpstr>éducation</vt:lpstr>
      <vt:lpstr>travail</vt:lpstr>
      <vt:lpstr>santé publique</vt:lpstr>
      <vt:lpstr>2. de quelle manière les citoyens peuvent jouir de  leurs droits?</vt:lpstr>
      <vt:lpstr>3. Droits fondamentaux</vt:lpstr>
      <vt:lpstr>Source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Европа на гражданите</dc:title>
  <dc:creator>Krisiyana Plamenova Nikolova</dc:creator>
  <cp:lastModifiedBy>user</cp:lastModifiedBy>
  <cp:revision>37</cp:revision>
  <dcterms:created xsi:type="dcterms:W3CDTF">2016-03-05T15:56:35Z</dcterms:created>
  <dcterms:modified xsi:type="dcterms:W3CDTF">2016-04-08T18:28:34Z</dcterms:modified>
</cp:coreProperties>
</file>