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7BC48-7944-44F5-BA4A-08E29CEC215A}" type="datetimeFigureOut">
              <a:rPr lang="de-DE"/>
              <a:t>18.03.2017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3FF5E-E537-4B21-8FC1-BA4E11DB4D6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36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68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6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94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72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0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76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4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93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9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85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FF5E-E537-4B21-8FC1-BA4E11DB4D6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1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3/18/2017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spd="slow"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Palermo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A9A57C"/>
                </a:solidFill>
              </a:rPr>
              <a:t>The Erasmus+ project</a:t>
            </a:r>
            <a:endParaRPr lang="en-US" dirty="0">
              <a:solidFill>
                <a:srgbClr val="A9A57C"/>
              </a:solidFill>
              <a:latin typeface="Calibri"/>
            </a:endParaRPr>
          </a:p>
          <a:p>
            <a:r>
              <a:rPr lang="en-US" dirty="0">
                <a:solidFill>
                  <a:srgbClr val="A9A57C"/>
                </a:solidFill>
              </a:rPr>
              <a:t>A journey to Palermo, Italy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10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286" y="274638"/>
            <a:ext cx="2562225" cy="17907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936" y="714375"/>
            <a:ext cx="1305594" cy="1319693"/>
          </a:xfrm>
          <a:prstGeom prst="rect">
            <a:avLst/>
          </a:prstGeom>
        </p:spPr>
      </p:pic>
      <p:pic>
        <p:nvPicPr>
          <p:cNvPr id="11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546" y="2869491"/>
            <a:ext cx="2001505" cy="2002086"/>
          </a:xfrm>
          <a:prstGeom prst="rect">
            <a:avLst/>
          </a:prstGeom>
        </p:spPr>
      </p:pic>
      <p:pic>
        <p:nvPicPr>
          <p:cNvPr id="13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850" y="2847975"/>
            <a:ext cx="2109195" cy="2044700"/>
          </a:xfrm>
          <a:prstGeom prst="rect">
            <a:avLst/>
          </a:prstGeom>
        </p:spPr>
      </p:pic>
      <p:pic>
        <p:nvPicPr>
          <p:cNvPr id="15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416" y="2993204"/>
            <a:ext cx="961219" cy="1458912"/>
          </a:xfrm>
          <a:prstGeom prst="rect">
            <a:avLst/>
          </a:prstGeom>
        </p:spPr>
      </p:pic>
      <p:pic>
        <p:nvPicPr>
          <p:cNvPr id="9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47975"/>
            <a:ext cx="1731520" cy="1817307"/>
          </a:xfrm>
          <a:prstGeom prst="rect">
            <a:avLst/>
          </a:prstGeom>
        </p:spPr>
      </p:pic>
      <p:pic>
        <p:nvPicPr>
          <p:cNvPr id="20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159" y="2790825"/>
            <a:ext cx="1800225" cy="1991498"/>
          </a:xfrm>
          <a:prstGeom prst="rect">
            <a:avLst/>
          </a:prstGeom>
        </p:spPr>
      </p:pic>
      <p:pic>
        <p:nvPicPr>
          <p:cNvPr id="19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171" y="2837218"/>
            <a:ext cx="1670045" cy="1750671"/>
          </a:xfrm>
          <a:prstGeom prst="rect">
            <a:avLst/>
          </a:prstGeom>
        </p:spPr>
      </p:pic>
      <p:pic>
        <p:nvPicPr>
          <p:cNvPr id="17" name="Grafi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76" y="2993204"/>
            <a:ext cx="975720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4686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sources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Worksheets </a:t>
            </a:r>
            <a:r>
              <a:rPr lang="de-DE" dirty="0" err="1"/>
              <a:t>from</a:t>
            </a:r>
            <a:r>
              <a:rPr lang="de-DE" dirty="0"/>
              <a:t> Palermo, Memories </a:t>
            </a:r>
            <a:r>
              <a:rPr lang="de-DE" dirty="0" err="1"/>
              <a:t>from</a:t>
            </a:r>
            <a:r>
              <a:rPr lang="de-DE" dirty="0"/>
              <a:t> Palermo, Wikipedia</a:t>
            </a:r>
            <a:endParaRPr lang="de-DE" dirty="0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listening</a:t>
            </a:r>
            <a:r>
              <a:rPr lang="de-DE" dirty="0"/>
              <a:t>!</a:t>
            </a:r>
          </a:p>
        </p:txBody>
      </p:sp>
      <p:pic>
        <p:nvPicPr>
          <p:cNvPr id="5" name="Grafik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818" y="1990725"/>
            <a:ext cx="6946718" cy="388601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197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Table </a:t>
            </a:r>
            <a:r>
              <a:rPr lang="de-DE" dirty="0" err="1"/>
              <a:t>of</a:t>
            </a:r>
            <a:r>
              <a:rPr lang="de-DE" dirty="0"/>
              <a:t> Contents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Information </a:t>
            </a:r>
            <a:r>
              <a:rPr lang="de-DE" dirty="0" err="1"/>
              <a:t>about</a:t>
            </a:r>
            <a:r>
              <a:rPr lang="de-DE" dirty="0"/>
              <a:t> Palermo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Erasmus+ ?</a:t>
            </a:r>
          </a:p>
          <a:p>
            <a:r>
              <a:rPr lang="de-DE" dirty="0"/>
              <a:t>The </a:t>
            </a:r>
            <a:r>
              <a:rPr lang="de-DE" dirty="0" err="1"/>
              <a:t>arrival</a:t>
            </a:r>
          </a:p>
          <a:p>
            <a:r>
              <a:rPr lang="de-DE" dirty="0"/>
              <a:t>Daily </a:t>
            </a:r>
            <a:r>
              <a:rPr lang="de-DE" dirty="0" err="1"/>
              <a:t>diary</a:t>
            </a:r>
            <a:r>
              <a:rPr lang="de-DE" dirty="0"/>
              <a:t> </a:t>
            </a:r>
            <a:r>
              <a:rPr lang="de-DE" dirty="0" err="1"/>
              <a:t>entries</a:t>
            </a:r>
          </a:p>
          <a:p>
            <a:r>
              <a:rPr lang="de-DE" dirty="0"/>
              <a:t>The </a:t>
            </a:r>
            <a:r>
              <a:rPr lang="de-DE" dirty="0" err="1"/>
              <a:t>lifestyle</a:t>
            </a:r>
          </a:p>
          <a:p>
            <a:r>
              <a:rPr lang="de-DE" dirty="0"/>
              <a:t>The </a:t>
            </a:r>
            <a:r>
              <a:rPr lang="de-DE" dirty="0" err="1"/>
              <a:t>departure</a:t>
            </a:r>
          </a:p>
          <a:p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opinion</a:t>
            </a:r>
            <a:r>
              <a:rPr lang="de-DE" dirty="0"/>
              <a:t> </a:t>
            </a:r>
          </a:p>
          <a:p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80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about</a:t>
            </a:r>
            <a:r>
              <a:rPr lang="de-DE" dirty="0"/>
              <a:t> Palermo</a:t>
            </a:r>
            <a:endParaRPr lang="de-DE" dirty="0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5" name="Grafik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7875" y="2333625"/>
            <a:ext cx="4438650" cy="33337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3454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1531" y="1695450"/>
            <a:ext cx="5665055" cy="433693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968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Erasmus+ 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Community </a:t>
            </a:r>
            <a:r>
              <a:rPr lang="de-DE" sz="2400" dirty="0" err="1">
                <a:solidFill>
                  <a:schemeClr val="tx1"/>
                </a:solidFill>
              </a:rPr>
              <a:t>makes</a:t>
            </a:r>
            <a:r>
              <a:rPr lang="de-DE" sz="2400" dirty="0">
                <a:solidFill>
                  <a:schemeClr val="tx1"/>
                </a:solidFill>
              </a:rPr>
              <a:t> strong!</a:t>
            </a:r>
          </a:p>
        </p:txBody>
      </p:sp>
      <p:pic>
        <p:nvPicPr>
          <p:cNvPr id="5" name="Grafik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6300" y="3355181"/>
            <a:ext cx="2819400" cy="1590675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2F2B20"/>
                </a:solidFill>
              </a:rPr>
              <a:t>Countries </a:t>
            </a:r>
            <a:r>
              <a:rPr lang="de-DE" sz="2400" dirty="0" err="1">
                <a:solidFill>
                  <a:srgbClr val="2F2B20"/>
                </a:solidFill>
              </a:rPr>
              <a:t>that</a:t>
            </a:r>
            <a:r>
              <a:rPr lang="de-DE" sz="2400" dirty="0">
                <a:solidFill>
                  <a:srgbClr val="2F2B20"/>
                </a:solidFill>
              </a:rPr>
              <a:t> </a:t>
            </a:r>
            <a:r>
              <a:rPr lang="de-DE" sz="2400" dirty="0" err="1">
                <a:solidFill>
                  <a:srgbClr val="2F2B20"/>
                </a:solidFill>
              </a:rPr>
              <a:t>take</a:t>
            </a:r>
            <a:r>
              <a:rPr lang="de-DE" sz="2400" dirty="0">
                <a:solidFill>
                  <a:srgbClr val="2F2B20"/>
                </a:solidFill>
              </a:rPr>
              <a:t> </a:t>
            </a:r>
            <a:r>
              <a:rPr lang="de-DE" sz="2400" dirty="0" err="1">
                <a:solidFill>
                  <a:srgbClr val="2F2B20"/>
                </a:solidFill>
              </a:rPr>
              <a:t>part</a:t>
            </a:r>
            <a:r>
              <a:rPr lang="de-DE" sz="2400" dirty="0">
                <a:solidFill>
                  <a:srgbClr val="2F2B20"/>
                </a:solidFill>
              </a:rPr>
              <a:t> in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endParaRPr lang="de-DE" b="1" dirty="0">
              <a:solidFill>
                <a:srgbClr val="2F2B20"/>
              </a:solidFill>
              <a:latin typeface="Calibri"/>
            </a:endParaRPr>
          </a:p>
          <a:p>
            <a:r>
              <a:rPr lang="de-DE" dirty="0">
                <a:solidFill>
                  <a:srgbClr val="2F2B20"/>
                </a:solidFill>
                <a:latin typeface="Calibri"/>
              </a:rPr>
              <a:t>France</a:t>
            </a:r>
          </a:p>
          <a:p>
            <a:r>
              <a:rPr lang="de-DE" dirty="0" err="1">
                <a:solidFill>
                  <a:srgbClr val="2F2B20"/>
                </a:solidFill>
                <a:latin typeface="Calibri"/>
              </a:rPr>
              <a:t>Italy</a:t>
            </a:r>
          </a:p>
          <a:p>
            <a:r>
              <a:rPr lang="de-DE" dirty="0">
                <a:solidFill>
                  <a:srgbClr val="2F2B20"/>
                </a:solidFill>
                <a:latin typeface="Calibri"/>
              </a:rPr>
              <a:t>Germany</a:t>
            </a:r>
          </a:p>
          <a:p>
            <a:r>
              <a:rPr lang="de-DE" dirty="0" err="1">
                <a:solidFill>
                  <a:srgbClr val="2F2B20"/>
                </a:solidFill>
                <a:latin typeface="Calibri"/>
              </a:rPr>
              <a:t>Greece</a:t>
            </a:r>
          </a:p>
          <a:p>
            <a:r>
              <a:rPr lang="de-DE" dirty="0">
                <a:solidFill>
                  <a:srgbClr val="2F2B20"/>
                </a:solidFill>
                <a:latin typeface="Calibri"/>
              </a:rPr>
              <a:t>Cyprus </a:t>
            </a:r>
          </a:p>
          <a:p>
            <a:r>
              <a:rPr lang="de-DE" dirty="0" err="1">
                <a:solidFill>
                  <a:srgbClr val="2F2B20"/>
                </a:solidFill>
                <a:latin typeface="Calibri"/>
              </a:rPr>
              <a:t>Bulgaria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913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                    The arrival</a:t>
            </a:r>
          </a:p>
        </p:txBody>
      </p:sp>
      <p:pic>
        <p:nvPicPr>
          <p:cNvPr id="8" name="Grafik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476719"/>
            <a:ext cx="7620000" cy="304756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137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18" y="-276225"/>
            <a:ext cx="7620000" cy="1143000"/>
          </a:xfrm>
        </p:spPr>
        <p:txBody>
          <a:bodyPr/>
          <a:lstStyle/>
          <a:p>
            <a:r>
              <a:rPr lang="de-DE" dirty="0">
                <a:solidFill>
                  <a:srgbClr val="675E47"/>
                </a:solidFill>
                <a:latin typeface="Cambria"/>
              </a:rPr>
              <a:t>Daily </a:t>
            </a:r>
            <a:r>
              <a:rPr lang="de-DE" dirty="0" err="1">
                <a:solidFill>
                  <a:srgbClr val="675E47"/>
                </a:solidFill>
                <a:latin typeface="Cambria"/>
              </a:rPr>
              <a:t>diary</a:t>
            </a:r>
            <a:r>
              <a:rPr lang="de-DE" dirty="0">
                <a:solidFill>
                  <a:srgbClr val="675E47"/>
                </a:solidFill>
                <a:latin typeface="Cambria"/>
              </a:rPr>
              <a:t> </a:t>
            </a:r>
            <a:r>
              <a:rPr lang="de-DE" dirty="0" err="1">
                <a:solidFill>
                  <a:srgbClr val="675E47"/>
                </a:solidFill>
                <a:latin typeface="Cambria"/>
              </a:rPr>
              <a:t>entries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53911"/>
              </p:ext>
            </p:extLst>
          </p:nvPr>
        </p:nvGraphicFramePr>
        <p:xfrm>
          <a:off x="66727" y="586292"/>
          <a:ext cx="8396562" cy="6272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243">
                  <a:extLst>
                    <a:ext uri="{9D8B030D-6E8A-4147-A177-3AD203B41FA5}">
                      <a16:colId xmlns:a16="http://schemas.microsoft.com/office/drawing/2014/main" val="1577079256"/>
                    </a:ext>
                  </a:extLst>
                </a:gridCol>
                <a:gridCol w="1016627">
                  <a:extLst>
                    <a:ext uri="{9D8B030D-6E8A-4147-A177-3AD203B41FA5}">
                      <a16:colId xmlns:a16="http://schemas.microsoft.com/office/drawing/2014/main" val="1600565302"/>
                    </a:ext>
                  </a:extLst>
                </a:gridCol>
                <a:gridCol w="1050282">
                  <a:extLst>
                    <a:ext uri="{9D8B030D-6E8A-4147-A177-3AD203B41FA5}">
                      <a16:colId xmlns:a16="http://schemas.microsoft.com/office/drawing/2014/main" val="3937702305"/>
                    </a:ext>
                  </a:extLst>
                </a:gridCol>
                <a:gridCol w="1050282">
                  <a:extLst>
                    <a:ext uri="{9D8B030D-6E8A-4147-A177-3AD203B41FA5}">
                      <a16:colId xmlns:a16="http://schemas.microsoft.com/office/drawing/2014/main" val="187203328"/>
                    </a:ext>
                  </a:extLst>
                </a:gridCol>
                <a:gridCol w="1050282">
                  <a:extLst>
                    <a:ext uri="{9D8B030D-6E8A-4147-A177-3AD203B41FA5}">
                      <a16:colId xmlns:a16="http://schemas.microsoft.com/office/drawing/2014/main" val="3001041379"/>
                    </a:ext>
                  </a:extLst>
                </a:gridCol>
                <a:gridCol w="1050282">
                  <a:extLst>
                    <a:ext uri="{9D8B030D-6E8A-4147-A177-3AD203B41FA5}">
                      <a16:colId xmlns:a16="http://schemas.microsoft.com/office/drawing/2014/main" val="3103656126"/>
                    </a:ext>
                  </a:extLst>
                </a:gridCol>
                <a:gridCol w="1050282">
                  <a:extLst>
                    <a:ext uri="{9D8B030D-6E8A-4147-A177-3AD203B41FA5}">
                      <a16:colId xmlns:a16="http://schemas.microsoft.com/office/drawing/2014/main" val="2801772583"/>
                    </a:ext>
                  </a:extLst>
                </a:gridCol>
                <a:gridCol w="1050282">
                  <a:extLst>
                    <a:ext uri="{9D8B030D-6E8A-4147-A177-3AD203B41FA5}">
                      <a16:colId xmlns:a16="http://schemas.microsoft.com/office/drawing/2014/main" val="605034194"/>
                    </a:ext>
                  </a:extLst>
                </a:gridCol>
              </a:tblGrid>
              <a:tr h="592734">
                <a:tc>
                  <a:txBody>
                    <a:bodyPr/>
                    <a:lstStyle/>
                    <a:p>
                      <a:r>
                        <a:rPr lang="de-DE" sz="1600" dirty="0"/>
                        <a:t>Sunday</a:t>
                      </a:r>
                    </a:p>
                    <a:p>
                      <a:r>
                        <a:rPr lang="de-DE" sz="1600" dirty="0"/>
                        <a:t>20.11.16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Monday</a:t>
                      </a:r>
                    </a:p>
                    <a:p>
                      <a:r>
                        <a:rPr lang="de-DE" sz="1600" dirty="0"/>
                        <a:t>21.11.16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Tuesday</a:t>
                      </a:r>
                    </a:p>
                    <a:p>
                      <a:r>
                        <a:rPr lang="de-DE" sz="1600" dirty="0"/>
                        <a:t>22.11.16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Wednes</a:t>
                      </a:r>
                      <a:r>
                        <a:rPr lang="de-DE" sz="1600" dirty="0"/>
                        <a:t>.</a:t>
                      </a:r>
                    </a:p>
                    <a:p>
                      <a:r>
                        <a:rPr lang="de-DE" sz="1600" dirty="0"/>
                        <a:t>23.11.16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Thursday</a:t>
                      </a:r>
                    </a:p>
                    <a:p>
                      <a:r>
                        <a:rPr lang="en-US" sz="1600" dirty="0"/>
                        <a:t>24.11.16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Friday</a:t>
                      </a:r>
                    </a:p>
                    <a:p>
                      <a:r>
                        <a:rPr lang="de-DE" sz="1600" dirty="0"/>
                        <a:t>25.11.16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Saturday</a:t>
                      </a:r>
                    </a:p>
                    <a:p>
                      <a:r>
                        <a:rPr lang="de-DE" sz="1600" dirty="0"/>
                        <a:t>26.11.16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Sunday</a:t>
                      </a:r>
                    </a:p>
                    <a:p>
                      <a:r>
                        <a:rPr lang="de-DE" sz="1600" dirty="0"/>
                        <a:t>27.11.16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19767"/>
                  </a:ext>
                </a:extLst>
              </a:tr>
              <a:tr h="242887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08:15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 dirty="0"/>
                        <a:t> School</a:t>
                      </a:r>
                    </a:p>
                    <a:p>
                      <a:r>
                        <a:rPr lang="de-DE" sz="1200" dirty="0"/>
                        <a:t>09:00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guide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through</a:t>
                      </a:r>
                      <a:r>
                        <a:rPr lang="de-DE" sz="1200" dirty="0"/>
                        <a:t> Norman- </a:t>
                      </a:r>
                      <a:r>
                        <a:rPr lang="de-DE" sz="1200" dirty="0" err="1"/>
                        <a:t>nenpalace</a:t>
                      </a:r>
                      <a:endParaRPr lang="de-DE" sz="1200" dirty="0"/>
                    </a:p>
                    <a:p>
                      <a:r>
                        <a:rPr lang="de-DE" sz="1200" dirty="0" err="1"/>
                        <a:t>With</a:t>
                      </a:r>
                      <a:r>
                        <a:rPr lang="de-DE" sz="1200" dirty="0"/>
                        <a:t> </a:t>
                      </a:r>
                    </a:p>
                    <a:p>
                      <a:r>
                        <a:rPr lang="de-DE" sz="1200" dirty="0"/>
                        <a:t>Chapel &amp; </a:t>
                      </a:r>
                      <a:r>
                        <a:rPr lang="de-DE" sz="1200" dirty="0" err="1"/>
                        <a:t>rooms</a:t>
                      </a:r>
                      <a:endParaRPr lang="de-DE" sz="1200" dirty="0"/>
                    </a:p>
                    <a:p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King/Dom </a:t>
                      </a:r>
                      <a:r>
                        <a:rPr lang="de-DE" sz="1200" dirty="0" err="1"/>
                        <a:t>St.Cataldo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09.00 </a:t>
                      </a:r>
                      <a:r>
                        <a:rPr lang="de-DE" sz="1200" dirty="0" err="1"/>
                        <a:t>a.m</a:t>
                      </a:r>
                    </a:p>
                    <a:p>
                      <a:r>
                        <a:rPr lang="de-DE" sz="1200" dirty="0" err="1"/>
                        <a:t>Receiving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the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Delegations&amp;Presentations</a:t>
                      </a:r>
                    </a:p>
                    <a:p>
                      <a:r>
                        <a:rPr lang="de-DE" sz="1200" dirty="0"/>
                        <a:t>09:30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-</a:t>
                      </a:r>
                    </a:p>
                    <a:p>
                      <a:r>
                        <a:rPr lang="de-DE" sz="1200" dirty="0"/>
                        <a:t>12:20 </a:t>
                      </a:r>
                      <a:r>
                        <a:rPr lang="de-DE" sz="1200" dirty="0" err="1"/>
                        <a:t>a.m</a:t>
                      </a:r>
                    </a:p>
                    <a:p>
                      <a:r>
                        <a:rPr lang="de-DE" sz="1200" dirty="0" err="1"/>
                        <a:t>Sporty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activities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in School</a:t>
                      </a:r>
                    </a:p>
                    <a:p>
                      <a:r>
                        <a:rPr lang="de-DE" sz="1200" dirty="0"/>
                        <a:t>Meeting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08:00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 dirty="0"/>
                        <a:t> School</a:t>
                      </a:r>
                    </a:p>
                    <a:p>
                      <a:r>
                        <a:rPr lang="de-DE" sz="1200" dirty="0"/>
                        <a:t>Departure </a:t>
                      </a:r>
                      <a:r>
                        <a:rPr lang="de-DE" sz="1200" dirty="0" err="1"/>
                        <a:t>to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Mozilla</a:t>
                      </a:r>
                    </a:p>
                    <a:p>
                      <a:r>
                        <a:rPr lang="de-DE" sz="1200" dirty="0"/>
                        <a:t>09:30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 dirty="0"/>
                        <a:t>- 11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visiting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the</a:t>
                      </a:r>
                      <a:r>
                        <a:rPr lang="de-DE" sz="1200" dirty="0"/>
                        <a:t> </a:t>
                      </a:r>
                      <a:r>
                        <a:rPr lang="de-DE" sz="1200" dirty="0" err="1"/>
                        <a:t>old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Phoenician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islands</a:t>
                      </a:r>
                    </a:p>
                    <a:p>
                      <a:r>
                        <a:rPr lang="de-DE" sz="1200" dirty="0"/>
                        <a:t>11:30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 dirty="0"/>
                        <a:t>- 12:30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 dirty="0"/>
                        <a:t> Marsala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08:30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School</a:t>
                      </a:r>
                    </a:p>
                    <a:p>
                      <a:r>
                        <a:rPr lang="de-DE" sz="1200" dirty="0" err="1"/>
                        <a:t>Botanical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Garden,the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marina</a:t>
                      </a:r>
                      <a:r>
                        <a:rPr lang="de-DE" sz="1200" dirty="0"/>
                        <a:t>, </a:t>
                      </a:r>
                      <a:r>
                        <a:rPr lang="de-DE" sz="1200" dirty="0" err="1"/>
                        <a:t>old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port.Monte</a:t>
                      </a:r>
                      <a:r>
                        <a:rPr lang="de-DE" sz="1200" dirty="0"/>
                        <a:t> Pellegrino </a:t>
                      </a:r>
                      <a:r>
                        <a:rPr lang="de-DE" sz="1200" dirty="0" err="1"/>
                        <a:t>with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chapel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from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St. Rosalie/ </a:t>
                      </a:r>
                      <a:r>
                        <a:rPr lang="de-DE" sz="1200" dirty="0" err="1"/>
                        <a:t>Mondello</a:t>
                      </a:r>
                      <a:r>
                        <a:rPr lang="de-DE" sz="1200" dirty="0"/>
                        <a:t> Beach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08.30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School</a:t>
                      </a:r>
                    </a:p>
                    <a:p>
                      <a:r>
                        <a:rPr lang="de-DE" sz="1200" dirty="0"/>
                        <a:t>Game &amp;Sport in School</a:t>
                      </a:r>
                    </a:p>
                    <a:p>
                      <a:r>
                        <a:rPr lang="de-DE" sz="1200" dirty="0" err="1"/>
                        <a:t>Teacher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visit</a:t>
                      </a:r>
                      <a:r>
                        <a:rPr lang="de-DE" sz="1200"/>
                        <a:t> </a:t>
                      </a:r>
                      <a:r>
                        <a:rPr lang="de-DE" sz="1200" dirty="0" err="1"/>
                        <a:t>Monreale</a:t>
                      </a:r>
                    </a:p>
                    <a:p>
                      <a:r>
                        <a:rPr lang="de-DE" sz="1200" dirty="0"/>
                        <a:t>12:15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Reception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mayor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 </a:t>
                      </a:r>
                      <a:r>
                        <a:rPr lang="de-DE" sz="1200" dirty="0" err="1"/>
                        <a:t>Families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Meeting </a:t>
                      </a:r>
                      <a:r>
                        <a:rPr lang="de-DE" sz="1200" dirty="0" err="1"/>
                        <a:t>before</a:t>
                      </a:r>
                      <a:r>
                        <a:rPr lang="de-DE" sz="1200"/>
                        <a:t> </a:t>
                      </a:r>
                      <a:r>
                        <a:rPr lang="de-DE" sz="1200" dirty="0" err="1"/>
                        <a:t>departure</a:t>
                      </a:r>
                    </a:p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r>
                        <a:rPr lang="de-DE" sz="1200" dirty="0"/>
                        <a:t>Departure </a:t>
                      </a:r>
                      <a:r>
                        <a:rPr lang="de-DE" sz="1200" dirty="0" err="1"/>
                        <a:t>from</a:t>
                      </a:r>
                      <a:r>
                        <a:rPr lang="de-DE" sz="1200" dirty="0"/>
                        <a:t> Palermo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90762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de-DE" sz="1200" dirty="0"/>
                        <a:t>Departure Freiburg</a:t>
                      </a:r>
                    </a:p>
                    <a:p>
                      <a:r>
                        <a:rPr lang="de-DE" sz="1200" dirty="0"/>
                        <a:t>At 2-2:30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1:15 </a:t>
                      </a:r>
                      <a:r>
                        <a:rPr lang="de-DE" sz="1200" dirty="0" err="1"/>
                        <a:t>p.m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12:30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lunch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1:30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12:30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/>
                        <a:t> </a:t>
                      </a:r>
                      <a:r>
                        <a:rPr lang="de-DE" sz="1200" dirty="0"/>
                        <a:t>lunch in </a:t>
                      </a:r>
                      <a:r>
                        <a:rPr lang="de-DE" sz="1200" dirty="0" err="1"/>
                        <a:t>Mondello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 </a:t>
                      </a:r>
                      <a:r>
                        <a:rPr lang="de-DE" sz="1200" dirty="0" err="1"/>
                        <a:t>a.m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lunch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Departure </a:t>
                      </a:r>
                      <a:r>
                        <a:rPr lang="de-DE" sz="1200" dirty="0" err="1"/>
                        <a:t>Trapani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2:45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 dirty="0"/>
                        <a:t> </a:t>
                      </a:r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9102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r>
                        <a:rPr lang="de-DE" sz="1200" dirty="0"/>
                        <a:t>Departure Baden</a:t>
                      </a:r>
                    </a:p>
                    <a:p>
                      <a:r>
                        <a:rPr lang="de-DE" sz="1200" dirty="0"/>
                        <a:t>Flight:8002 At 5:30</a:t>
                      </a:r>
                    </a:p>
                    <a:p>
                      <a:r>
                        <a:rPr lang="de-DE" sz="1200" dirty="0" err="1"/>
                        <a:t>p.m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visit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the</a:t>
                      </a:r>
                      <a:r>
                        <a:rPr lang="de-DE" sz="1200" dirty="0"/>
                        <a:t> doll-</a:t>
                      </a:r>
                    </a:p>
                    <a:p>
                      <a:r>
                        <a:rPr lang="de-DE" sz="1200" dirty="0" err="1"/>
                        <a:t>museum</a:t>
                      </a:r>
                      <a:r>
                        <a:rPr lang="de-DE" sz="12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 dirty="0"/>
                        <a:t>- 5 </a:t>
                      </a:r>
                      <a:r>
                        <a:rPr lang="de-DE" sz="1200" dirty="0" err="1"/>
                        <a:t>p.m</a:t>
                      </a:r>
                    </a:p>
                    <a:p>
                      <a:r>
                        <a:rPr lang="de-DE" sz="1200" dirty="0"/>
                        <a:t>Station </a:t>
                      </a:r>
                      <a:r>
                        <a:rPr lang="de-DE" sz="1200" dirty="0" err="1"/>
                        <a:t>run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for</a:t>
                      </a:r>
                      <a:r>
                        <a:rPr lang="de-DE" sz="1200" dirty="0"/>
                        <a:t> </a:t>
                      </a:r>
                      <a:r>
                        <a:rPr lang="de-DE" sz="1200" dirty="0" err="1"/>
                        <a:t>Students</a:t>
                      </a:r>
                      <a:r>
                        <a:rPr lang="de-DE" sz="1200" dirty="0"/>
                        <a:t> </a:t>
                      </a:r>
                    </a:p>
                    <a:p>
                      <a:r>
                        <a:rPr lang="de-DE" sz="1200" dirty="0"/>
                        <a:t>Education </a:t>
                      </a:r>
                      <a:r>
                        <a:rPr lang="de-DE" sz="1200" dirty="0" err="1"/>
                        <a:t>for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Salines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Sicily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Sightseeing:</a:t>
                      </a:r>
                    </a:p>
                    <a:p>
                      <a:r>
                        <a:rPr lang="de-DE" sz="1200" dirty="0"/>
                        <a:t>China-</a:t>
                      </a:r>
                      <a:r>
                        <a:rPr lang="de-DE" sz="1200" dirty="0" err="1"/>
                        <a:t>pavilion</a:t>
                      </a:r>
                    </a:p>
                    <a:p>
                      <a:r>
                        <a:rPr lang="de-DE" sz="1200" dirty="0"/>
                        <a:t>Sports </a:t>
                      </a:r>
                      <a:r>
                        <a:rPr lang="de-DE" sz="1200" dirty="0" err="1"/>
                        <a:t>facilities</a:t>
                      </a:r>
                    </a:p>
                    <a:p>
                      <a:r>
                        <a:rPr lang="de-DE" sz="1200" dirty="0"/>
                        <a:t>3:30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preps</a:t>
                      </a:r>
                      <a:r>
                        <a:rPr lang="de-DE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Afternoon</a:t>
                      </a:r>
                      <a:r>
                        <a:rPr lang="de-DE" sz="1200" dirty="0"/>
                        <a:t> in </a:t>
                      </a:r>
                      <a:r>
                        <a:rPr lang="de-DE" sz="1200" dirty="0" err="1"/>
                        <a:t>Families</a:t>
                      </a:r>
                      <a:r>
                        <a:rPr lang="de-DE" sz="1200" dirty="0"/>
                        <a:t> </a:t>
                      </a:r>
                      <a:r>
                        <a:rPr lang="de-DE" sz="1200" dirty="0" err="1"/>
                        <a:t>for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Freetime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Arrival Baden Airport 5:05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 dirty="0"/>
                        <a:t> </a:t>
                      </a:r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376169"/>
                  </a:ext>
                </a:extLst>
              </a:tr>
              <a:tr h="676274">
                <a:tc>
                  <a:txBody>
                    <a:bodyPr/>
                    <a:lstStyle/>
                    <a:p>
                      <a:r>
                        <a:rPr lang="de-DE" sz="1200" dirty="0"/>
                        <a:t>Arrival </a:t>
                      </a:r>
                      <a:r>
                        <a:rPr lang="de-DE" sz="1200" dirty="0" err="1"/>
                        <a:t>airport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Trapani</a:t>
                      </a:r>
                      <a:r>
                        <a:rPr lang="de-DE" sz="1200" dirty="0"/>
                        <a:t> </a:t>
                      </a:r>
                    </a:p>
                    <a:p>
                      <a:r>
                        <a:rPr lang="de-DE" sz="1200" dirty="0"/>
                        <a:t>At 7:35 </a:t>
                      </a:r>
                      <a:r>
                        <a:rPr lang="de-DE" sz="1200" dirty="0" err="1"/>
                        <a:t>p.m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Afternoon</a:t>
                      </a:r>
                      <a:r>
                        <a:rPr lang="de-DE" sz="1200" dirty="0"/>
                        <a:t> in </a:t>
                      </a:r>
                      <a:r>
                        <a:rPr lang="de-DE" sz="1200" dirty="0" err="1"/>
                        <a:t>Families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5:30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 dirty="0"/>
                        <a:t> in </a:t>
                      </a:r>
                      <a:r>
                        <a:rPr lang="de-DE" sz="1200" dirty="0" err="1"/>
                        <a:t>Families</a:t>
                      </a:r>
                      <a:r>
                        <a:rPr lang="de-DE" sz="1200" dirty="0"/>
                        <a:t> </a:t>
                      </a:r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5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 dirty="0"/>
                        <a:t> in </a:t>
                      </a:r>
                      <a:r>
                        <a:rPr lang="de-DE" sz="1200" dirty="0" err="1"/>
                        <a:t>Families</a:t>
                      </a:r>
                      <a:r>
                        <a:rPr lang="de-DE" sz="12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5:30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Erasmus </a:t>
                      </a:r>
                      <a:r>
                        <a:rPr lang="de-DE" sz="1200" dirty="0" err="1"/>
                        <a:t>evening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Arrival Freiburg at 7 </a:t>
                      </a:r>
                      <a:r>
                        <a:rPr lang="de-DE" sz="1200" dirty="0" err="1"/>
                        <a:t>p.m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30049"/>
                  </a:ext>
                </a:extLst>
              </a:tr>
              <a:tr h="517466">
                <a:tc>
                  <a:txBody>
                    <a:bodyPr/>
                    <a:lstStyle/>
                    <a:p>
                      <a:r>
                        <a:rPr lang="de-DE" sz="1200" dirty="0"/>
                        <a:t>Arrival </a:t>
                      </a:r>
                    </a:p>
                    <a:p>
                      <a:r>
                        <a:rPr lang="de-DE" sz="1200" dirty="0"/>
                        <a:t>Palermo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7-8 </a:t>
                      </a:r>
                      <a:r>
                        <a:rPr lang="de-DE" sz="1200" dirty="0" err="1"/>
                        <a:t>p.m</a:t>
                      </a:r>
                      <a:r>
                        <a:rPr lang="de-DE" sz="1200"/>
                        <a:t> </a:t>
                      </a:r>
                      <a:r>
                        <a:rPr lang="de-DE" sz="1200" dirty="0"/>
                        <a:t>in </a:t>
                      </a:r>
                      <a:r>
                        <a:rPr lang="de-DE" sz="1200" dirty="0" err="1"/>
                        <a:t>Families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314683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9165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lifestyle</a:t>
            </a:r>
          </a:p>
        </p:txBody>
      </p:sp>
      <p:pic>
        <p:nvPicPr>
          <p:cNvPr id="5" name="Grafik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0521" y="1200150"/>
            <a:ext cx="2619375" cy="17430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404" y="4928237"/>
            <a:ext cx="2743200" cy="1221009"/>
          </a:xfrm>
          <a:prstGeom prst="rect">
            <a:avLst/>
          </a:prstGeom>
        </p:spPr>
      </p:pic>
      <p:pic>
        <p:nvPicPr>
          <p:cNvPr id="9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522" y="2942889"/>
            <a:ext cx="2619375" cy="1743075"/>
          </a:xfrm>
          <a:prstGeom prst="rect">
            <a:avLst/>
          </a:prstGeom>
        </p:spPr>
      </p:pic>
      <p:pic>
        <p:nvPicPr>
          <p:cNvPr id="11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522" y="4685628"/>
            <a:ext cx="2743200" cy="1428934"/>
          </a:xfrm>
          <a:prstGeom prst="rect">
            <a:avLst/>
          </a:prstGeom>
        </p:spPr>
      </p:pic>
      <p:pic>
        <p:nvPicPr>
          <p:cNvPr id="13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410" y="2667000"/>
            <a:ext cx="2247900" cy="2247900"/>
          </a:xfrm>
          <a:prstGeom prst="rect">
            <a:avLst/>
          </a:prstGeom>
        </p:spPr>
      </p:pic>
      <p:pic>
        <p:nvPicPr>
          <p:cNvPr id="15" name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63" y="1215561"/>
            <a:ext cx="2405062" cy="3696164"/>
          </a:xfrm>
          <a:prstGeom prst="rect">
            <a:avLst/>
          </a:prstGeom>
        </p:spPr>
      </p:pic>
      <p:pic>
        <p:nvPicPr>
          <p:cNvPr id="17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0063" y="1179583"/>
            <a:ext cx="2238375" cy="1519167"/>
          </a:xfrm>
          <a:prstGeom prst="rect">
            <a:avLst/>
          </a:prstGeom>
        </p:spPr>
      </p:pic>
      <p:pic>
        <p:nvPicPr>
          <p:cNvPr id="19" name="Grafik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4914900"/>
            <a:ext cx="1905000" cy="12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1719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departure</a:t>
            </a:r>
            <a:endParaRPr lang="de-DE" dirty="0" err="1">
              <a:solidFill>
                <a:srgbClr val="675E47"/>
              </a:solidFill>
              <a:latin typeface="Cambria"/>
            </a:endParaRPr>
          </a:p>
        </p:txBody>
      </p:sp>
      <p:pic>
        <p:nvPicPr>
          <p:cNvPr id="5" name="Grafik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326184"/>
            <a:ext cx="7620000" cy="334863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22617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</Words>
  <Application>Microsoft Office PowerPoint</Application>
  <PresentationFormat>Bildschirmpräsentation (4:3)</PresentationFormat>
  <Paragraphs>1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Adjacency</vt:lpstr>
      <vt:lpstr>Palermo</vt:lpstr>
      <vt:lpstr>Table of Contents</vt:lpstr>
      <vt:lpstr>Information about Palermo</vt:lpstr>
      <vt:lpstr>PowerPoint-Präsentation</vt:lpstr>
      <vt:lpstr>What is Erasmus+ ?</vt:lpstr>
      <vt:lpstr>                    The arrival</vt:lpstr>
      <vt:lpstr>Daily diary entries</vt:lpstr>
      <vt:lpstr>The lifestyle</vt:lpstr>
      <vt:lpstr>The departure</vt:lpstr>
      <vt:lpstr>PowerPoint-Präsentation</vt:lpstr>
      <vt:lpstr>My sources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created xsi:type="dcterms:W3CDTF">2014-09-16T21:27:06Z</dcterms:created>
  <dcterms:modified xsi:type="dcterms:W3CDTF">2017-03-18T17:21:56Z</dcterms:modified>
</cp:coreProperties>
</file>