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774"/>
    <a:srgbClr val="373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Заглавие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о съединение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Контейнер за 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нтейнер за съдържани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15" name="Контейнер за номер на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6" name="Контейнер за долния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7" name="Заглавие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2" name="Контейнер за съдържани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34" name="Контейнер за съдържани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cxnSp>
        <p:nvCxnSpPr>
          <p:cNvPr id="10" name="Право съединение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о съединение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Контейнер за съдържани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1" name="Заглавие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Контейнер за 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658911-8E83-46BD-8C37-AFF8F83A7044}" type="datetimeFigureOut">
              <a:rPr lang="bg-BG" smtClean="0"/>
              <a:pPr/>
              <a:t>09.12.2015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EB8601-7892-46ED-9612-903079DCAA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Mariela</a:t>
            </a:r>
            <a:r>
              <a:rPr lang="en-US" dirty="0" smtClean="0"/>
              <a:t> </a:t>
            </a:r>
            <a:r>
              <a:rPr lang="en-US" dirty="0" err="1" smtClean="0"/>
              <a:t>Radeva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Gymnastique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3900" b="1" dirty="0">
                <a:solidFill>
                  <a:srgbClr val="F70774"/>
                </a:solidFill>
              </a:rPr>
              <a:t>La gymnastique </a:t>
            </a:r>
            <a:r>
              <a:rPr lang="fr-FR" sz="3900" b="1" dirty="0" smtClean="0">
                <a:solidFill>
                  <a:srgbClr val="F70774"/>
                </a:solidFill>
              </a:rPr>
              <a:t>est </a:t>
            </a:r>
            <a:r>
              <a:rPr lang="fr-FR" sz="3900" b="1" dirty="0">
                <a:solidFill>
                  <a:srgbClr val="F70774"/>
                </a:solidFill>
              </a:rPr>
              <a:t>un terme générique qui regroupe </a:t>
            </a:r>
            <a:r>
              <a:rPr lang="fr-FR" sz="3900" b="1" dirty="0" smtClean="0">
                <a:solidFill>
                  <a:srgbClr val="F70774"/>
                </a:solidFill>
              </a:rPr>
              <a:t> aujourd'hui </a:t>
            </a:r>
            <a:r>
              <a:rPr lang="fr-FR" sz="3900" b="1" dirty="0">
                <a:solidFill>
                  <a:srgbClr val="F70774"/>
                </a:solidFill>
              </a:rPr>
              <a:t>des formes très diverses de disciplines sportives, pratiquées pour le loisir ou la </a:t>
            </a:r>
            <a:r>
              <a:rPr lang="fr-FR" sz="3900" b="1" dirty="0" smtClean="0">
                <a:solidFill>
                  <a:srgbClr val="F70774"/>
                </a:solidFill>
              </a:rPr>
              <a:t>compétition</a:t>
            </a:r>
            <a:r>
              <a:rPr lang="bg-BG" sz="3900" b="1" dirty="0" smtClean="0">
                <a:solidFill>
                  <a:srgbClr val="F70774"/>
                </a:solidFill>
              </a:rPr>
              <a:t>:</a:t>
            </a:r>
            <a:endParaRPr lang="fr-FR" sz="39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fr-FR" sz="39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r-FR" dirty="0"/>
              <a:t> gymnastique </a:t>
            </a:r>
            <a:r>
              <a:rPr lang="fr-FR" dirty="0" smtClean="0"/>
              <a:t>artistique</a:t>
            </a:r>
          </a:p>
          <a:p>
            <a:pPr algn="ctr"/>
            <a:r>
              <a:rPr lang="fr-FR" dirty="0" smtClean="0"/>
              <a:t>gymnastique rythmique</a:t>
            </a:r>
          </a:p>
          <a:p>
            <a:pPr algn="ctr"/>
            <a:r>
              <a:rPr lang="fr-FR" dirty="0" smtClean="0"/>
              <a:t>trampoline</a:t>
            </a:r>
            <a:endParaRPr lang="fr-FR" dirty="0"/>
          </a:p>
          <a:p>
            <a:pPr algn="ctr"/>
            <a:r>
              <a:rPr lang="fr-FR" dirty="0" smtClean="0"/>
              <a:t>gymnastique acrobatique</a:t>
            </a:r>
            <a:r>
              <a:rPr lang="fr-FR" dirty="0"/>
              <a:t> </a:t>
            </a:r>
            <a:endParaRPr lang="fr-FR" dirty="0" smtClean="0"/>
          </a:p>
          <a:p>
            <a:pPr algn="ctr"/>
            <a:r>
              <a:rPr lang="fr-FR" dirty="0" smtClean="0"/>
              <a:t>gymnastique aérobique</a:t>
            </a:r>
            <a:r>
              <a:rPr lang="fr-FR" dirty="0"/>
              <a:t> </a:t>
            </a:r>
            <a:endParaRPr lang="fr-FR" dirty="0" smtClean="0"/>
          </a:p>
          <a:p>
            <a:pPr algn="ctr"/>
            <a:r>
              <a:rPr lang="fr-FR" dirty="0" smtClean="0"/>
              <a:t>tumbling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72000"/>
          </a:xfrm>
        </p:spPr>
        <p:txBody>
          <a:bodyPr>
            <a:normAutofit/>
          </a:bodyPr>
          <a:lstStyle/>
          <a:p>
            <a:endParaRPr lang="fr-FR" b="1" dirty="0" smtClean="0"/>
          </a:p>
          <a:p>
            <a:endParaRPr lang="fr-FR" i="1" dirty="0" smtClean="0"/>
          </a:p>
          <a:p>
            <a:pPr algn="ctr">
              <a:buNone/>
            </a:pPr>
            <a:r>
              <a:rPr lang="fr-FR" i="1" dirty="0" smtClean="0">
                <a:solidFill>
                  <a:srgbClr val="FF0000"/>
                </a:solidFill>
              </a:rPr>
              <a:t>Gymnastique</a:t>
            </a:r>
            <a:r>
              <a:rPr lang="fr-FR" dirty="0" smtClean="0">
                <a:solidFill>
                  <a:srgbClr val="FF0000"/>
                </a:solidFill>
              </a:rPr>
              <a:t> vient du grec γυμνός (prononcer gumnós) « nu » le gymnase (γυμνάσιον </a:t>
            </a:r>
            <a:r>
              <a:rPr lang="fr-FR" i="1" dirty="0" smtClean="0">
                <a:solidFill>
                  <a:srgbClr val="FF0000"/>
                </a:solidFill>
              </a:rPr>
              <a:t>gumnásion</a:t>
            </a:r>
            <a:r>
              <a:rPr lang="fr-FR" dirty="0" smtClean="0">
                <a:solidFill>
                  <a:srgbClr val="FF0000"/>
                </a:solidFill>
              </a:rPr>
              <a:t>) était le lieu où l’on s’exerçait nu. Le terme </a:t>
            </a:r>
            <a:r>
              <a:rPr lang="fr-FR" i="1" dirty="0" smtClean="0">
                <a:solidFill>
                  <a:srgbClr val="FF0000"/>
                </a:solidFill>
              </a:rPr>
              <a:t>gymnastique</a:t>
            </a:r>
            <a:r>
              <a:rPr lang="fr-FR" dirty="0" smtClean="0">
                <a:solidFill>
                  <a:srgbClr val="FF0000"/>
                </a:solidFill>
              </a:rPr>
              <a:t>, en Grèce antique, avait deux acceptions. La première concernait les jeunes gens s'entraînant au gymnase. Dans ce cas, le terme englobait les exercices d'assouplissement et d'échauffement préparant à l'athlétisme.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Grèce</a:t>
            </a:r>
            <a:r>
              <a:rPr lang="en-US" b="1" dirty="0" smtClean="0"/>
              <a:t> antique</a:t>
            </a:r>
            <a:br>
              <a:rPr lang="en-US" b="1" dirty="0" smtClean="0"/>
            </a:br>
            <a:endParaRPr lang="bg-BG" dirty="0"/>
          </a:p>
        </p:txBody>
      </p:sp>
      <p:pic>
        <p:nvPicPr>
          <p:cNvPr id="4" name="Картина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642918"/>
            <a:ext cx="2728913" cy="2000264"/>
          </a:xfrm>
          <a:prstGeom prst="rect">
            <a:avLst/>
          </a:prstGeom>
        </p:spPr>
      </p:pic>
      <p:pic>
        <p:nvPicPr>
          <p:cNvPr id="5" name="Картина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857232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-214346" y="-214338"/>
            <a:ext cx="2714612" cy="5500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fr-FR" sz="3100" b="1" dirty="0" smtClean="0">
                <a:solidFill>
                  <a:schemeClr val="tx1">
                    <a:lumMod val="95000"/>
                  </a:schemeClr>
                </a:solidFill>
              </a:rPr>
              <a:t>Durant l'ère contemporaine,</a:t>
            </a:r>
          </a:p>
          <a:p>
            <a:r>
              <a:rPr lang="fr-FR" sz="3100" b="1" dirty="0" smtClean="0">
                <a:solidFill>
                  <a:schemeClr val="tx1">
                    <a:lumMod val="95000"/>
                  </a:schemeClr>
                </a:solidFill>
              </a:rPr>
              <a:t> au début du </a:t>
            </a:r>
            <a:r>
              <a:rPr lang="fr-FR" sz="3100" b="1" cap="small" dirty="0" smtClean="0">
                <a:solidFill>
                  <a:schemeClr val="tx1">
                    <a:lumMod val="95000"/>
                  </a:schemeClr>
                </a:solidFill>
              </a:rPr>
              <a:t>xix</a:t>
            </a:r>
            <a:r>
              <a:rPr lang="fr-FR" sz="3100" b="1" baseline="30000" dirty="0" smtClean="0">
                <a:solidFill>
                  <a:schemeClr val="tx1">
                    <a:lumMod val="95000"/>
                  </a:schemeClr>
                </a:solidFill>
              </a:rPr>
              <a:t>e</a:t>
            </a:r>
            <a:r>
              <a:rPr lang="fr-FR" sz="3100" b="1" dirty="0" smtClean="0">
                <a:solidFill>
                  <a:schemeClr val="tx1">
                    <a:lumMod val="95000"/>
                  </a:schemeClr>
                </a:solidFill>
              </a:rPr>
              <a:t> siècle, l'Allemand Friedrich Ludwig Jahn fut le promoteur de la gymnastique moderne. Aujourd'hui, la fédération internationale de gymnastique     cconnaît sept disciplines</a:t>
            </a:r>
            <a:r>
              <a:rPr lang="fr-FR" sz="3100" b="1" baseline="300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fr-FR" sz="31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bg-BG" sz="3100" b="1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Gymnastique</a:t>
            </a:r>
            <a:r>
              <a:rPr lang="en-US" b="1" dirty="0" smtClean="0"/>
              <a:t> </a:t>
            </a:r>
            <a:r>
              <a:rPr lang="en-US" b="1" dirty="0" err="1" smtClean="0"/>
              <a:t>contemporaine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онтейнер за съдържание 7" descr="7092-Manine-gimnast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2324" y="1524000"/>
            <a:ext cx="3959352" cy="4572000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 descr="Gymnastics_brokenchopsti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215105" cy="4135016"/>
          </a:xfrm>
          <a:prstGeom prst="rect">
            <a:avLst/>
          </a:prstGeom>
        </p:spPr>
      </p:pic>
      <p:pic>
        <p:nvPicPr>
          <p:cNvPr id="6" name="Картина 5" descr="Girls_Synchro_WAGC_20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81200"/>
            <a:ext cx="3248025" cy="4876800"/>
          </a:xfrm>
          <a:prstGeom prst="rect">
            <a:avLst/>
          </a:prstGeom>
        </p:spPr>
      </p:pic>
      <p:pic>
        <p:nvPicPr>
          <p:cNvPr id="9" name="Картина 8" descr="lU7V78A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5" y="0"/>
            <a:ext cx="364330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490754" y="2967335"/>
            <a:ext cx="8162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pour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vos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attention</a:t>
            </a:r>
            <a:endParaRPr lang="bg-BG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Хартия">
  <a:themeElements>
    <a:clrScheme name="Харти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Харти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Харти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22</Words>
  <Application>Microsoft Office PowerPoint</Application>
  <PresentationFormat>Презентация на цял екран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Хартия</vt:lpstr>
      <vt:lpstr>Gymnastique</vt:lpstr>
      <vt:lpstr>Презентация на PowerPoint</vt:lpstr>
      <vt:lpstr>La Grèce antique </vt:lpstr>
      <vt:lpstr>Gymnastique contemporaine 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Gymnastique</dc:title>
  <dc:creator>My Notebook</dc:creator>
  <cp:lastModifiedBy>user</cp:lastModifiedBy>
  <cp:revision>11</cp:revision>
  <dcterms:created xsi:type="dcterms:W3CDTF">2015-12-22T16:13:40Z</dcterms:created>
  <dcterms:modified xsi:type="dcterms:W3CDTF">2015-12-09T19:31:18Z</dcterms:modified>
</cp:coreProperties>
</file>