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0" r:id="rId4"/>
    <p:sldId id="259" r:id="rId5"/>
    <p:sldId id="263" r:id="rId6"/>
    <p:sldId id="258" r:id="rId7"/>
    <p:sldId id="268" r:id="rId8"/>
    <p:sldId id="269" r:id="rId9"/>
    <p:sldId id="265" r:id="rId10"/>
    <p:sldId id="266" r:id="rId11"/>
    <p:sldId id="267" r:id="rId12"/>
    <p:sldId id="270" r:id="rId13"/>
    <p:sldId id="273" r:id="rId14"/>
    <p:sldId id="27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E60ACC1-67F8-46F7-9472-7D92106258D2}" type="datetimeFigureOut">
              <a:rPr lang="el-GR" smtClean="0"/>
              <a:pPr/>
              <a:t>28/5/2016</a:t>
            </a:fld>
            <a:endParaRPr lang="el-GR"/>
          </a:p>
        </p:txBody>
      </p:sp>
      <p:sp>
        <p:nvSpPr>
          <p:cNvPr id="8" name="Slide Number Placeholder 7"/>
          <p:cNvSpPr>
            <a:spLocks noGrp="1"/>
          </p:cNvSpPr>
          <p:nvPr>
            <p:ph type="sldNum" sz="quarter" idx="11"/>
          </p:nvPr>
        </p:nvSpPr>
        <p:spPr/>
        <p:txBody>
          <a:bodyPr/>
          <a:lstStyle/>
          <a:p>
            <a:fld id="{70075D33-A32E-4BE0-8B7E-94A223B10CB1}" type="slidenum">
              <a:rPr lang="el-GR" smtClean="0"/>
              <a:pPr/>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0ACC1-67F8-46F7-9472-7D92106258D2}"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075D33-A32E-4BE0-8B7E-94A223B10CB1}"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0ACC1-67F8-46F7-9472-7D92106258D2}"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075D33-A32E-4BE0-8B7E-94A223B10CB1}"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E60ACC1-67F8-46F7-9472-7D92106258D2}"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075D33-A32E-4BE0-8B7E-94A223B10CB1}"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0ACC1-67F8-46F7-9472-7D92106258D2}"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075D33-A32E-4BE0-8B7E-94A223B10CB1}" type="slidenum">
              <a:rPr lang="el-GR" smtClean="0"/>
              <a:pPr/>
              <a:t>‹#›</a:t>
            </a:fld>
            <a:endParaRPr lang="el-G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E60ACC1-67F8-46F7-9472-7D92106258D2}" type="datetimeFigureOut">
              <a:rPr lang="el-GR" smtClean="0"/>
              <a:pPr/>
              <a:t>28/5/2016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075D33-A32E-4BE0-8B7E-94A223B10CB1}" type="slidenum">
              <a:rPr lang="el-GR" smtClean="0"/>
              <a:pPr/>
              <a:t>‹#›</a:t>
            </a:fld>
            <a:endParaRPr lang="el-G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E60ACC1-67F8-46F7-9472-7D92106258D2}" type="datetimeFigureOut">
              <a:rPr lang="el-GR" smtClean="0"/>
              <a:pPr/>
              <a:t>28/5/2016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0075D33-A32E-4BE0-8B7E-94A223B10CB1}" type="slidenum">
              <a:rPr lang="el-GR" smtClean="0"/>
              <a:pPr/>
              <a:t>‹#›</a:t>
            </a:fld>
            <a:endParaRPr lang="el-G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60ACC1-67F8-46F7-9472-7D92106258D2}" type="datetimeFigureOut">
              <a:rPr lang="el-GR" smtClean="0"/>
              <a:pPr/>
              <a:t>28/5/2016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0075D33-A32E-4BE0-8B7E-94A223B10CB1}"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0ACC1-67F8-46F7-9472-7D92106258D2}" type="datetimeFigureOut">
              <a:rPr lang="el-GR" smtClean="0"/>
              <a:pPr/>
              <a:t>28/5/2016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0075D33-A32E-4BE0-8B7E-94A223B10CB1}"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0ACC1-67F8-46F7-9472-7D92106258D2}" type="datetimeFigureOut">
              <a:rPr lang="el-GR" smtClean="0"/>
              <a:pPr/>
              <a:t>28/5/2016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075D33-A32E-4BE0-8B7E-94A223B10CB1}"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0ACC1-67F8-46F7-9472-7D92106258D2}" type="datetimeFigureOut">
              <a:rPr lang="el-GR" smtClean="0"/>
              <a:pPr/>
              <a:t>28/5/2016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075D33-A32E-4BE0-8B7E-94A223B10CB1}"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E60ACC1-67F8-46F7-9472-7D92106258D2}" type="datetimeFigureOut">
              <a:rPr lang="el-GR" smtClean="0"/>
              <a:pPr/>
              <a:t>28/5/2016</a:t>
            </a:fld>
            <a:endParaRPr lang="el-G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l-G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0075D33-A32E-4BE0-8B7E-94A223B10CB1}" type="slidenum">
              <a:rPr lang="el-GR" smtClean="0"/>
              <a:pPr/>
              <a:t>‹#›</a:t>
            </a:fld>
            <a:endParaRPr lang="el-G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40768"/>
            <a:ext cx="7772400" cy="2394992"/>
          </a:xfrm>
        </p:spPr>
        <p:txBody>
          <a:bodyPr>
            <a:normAutofit/>
          </a:bodyPr>
          <a:lstStyle/>
          <a:p>
            <a:pPr algn="l"/>
            <a:r>
              <a:rPr lang="en-US" sz="5500" dirty="0" err="1" smtClean="0"/>
              <a:t>Jeux</a:t>
            </a:r>
            <a:r>
              <a:rPr lang="en-US" sz="5500" dirty="0" smtClean="0"/>
              <a:t> </a:t>
            </a:r>
            <a:r>
              <a:rPr lang="en-US" sz="5500" dirty="0" err="1" smtClean="0"/>
              <a:t>Olympiques</a:t>
            </a:r>
            <a:endParaRPr lang="el-GR" sz="5500" dirty="0"/>
          </a:p>
        </p:txBody>
      </p:sp>
      <p:sp>
        <p:nvSpPr>
          <p:cNvPr id="3" name="Subtitle 2"/>
          <p:cNvSpPr>
            <a:spLocks noGrp="1"/>
          </p:cNvSpPr>
          <p:nvPr>
            <p:ph type="subTitle" idx="1"/>
          </p:nvPr>
        </p:nvSpPr>
        <p:spPr/>
        <p:txBody>
          <a:bodyPr/>
          <a:lstStyle/>
          <a:p>
            <a:pPr algn="r"/>
            <a:r>
              <a:rPr lang="en-US" dirty="0" smtClean="0"/>
              <a:t>Maria Antoniou</a:t>
            </a:r>
            <a:endParaRPr lang="el-GR" dirty="0"/>
          </a:p>
        </p:txBody>
      </p:sp>
    </p:spTree>
    <p:extLst>
      <p:ext uri="{BB962C8B-B14F-4D97-AF65-F5344CB8AC3E}">
        <p14:creationId xmlns="" xmlns:p14="http://schemas.microsoft.com/office/powerpoint/2010/main" val="3817103506"/>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764704"/>
            <a:ext cx="6727246"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81008683"/>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lstStyle/>
          <a:p>
            <a:r>
              <a:rPr lang="fr-FR" dirty="0"/>
              <a:t>L</a:t>
            </a:r>
            <a:r>
              <a:rPr lang="fr-FR" dirty="0" smtClean="0"/>
              <a:t>es valeurs des Jeux Olympiques</a:t>
            </a:r>
            <a:endParaRPr lang="el-GR" dirty="0"/>
          </a:p>
        </p:txBody>
      </p:sp>
      <p:sp>
        <p:nvSpPr>
          <p:cNvPr id="3" name="Content Placeholder 2"/>
          <p:cNvSpPr>
            <a:spLocks noGrp="1"/>
          </p:cNvSpPr>
          <p:nvPr>
            <p:ph idx="1"/>
          </p:nvPr>
        </p:nvSpPr>
        <p:spPr>
          <a:xfrm>
            <a:off x="539552" y="1700808"/>
            <a:ext cx="8229600" cy="4525963"/>
          </a:xfrm>
        </p:spPr>
        <p:txBody>
          <a:bodyPr>
            <a:normAutofit/>
          </a:bodyPr>
          <a:lstStyle/>
          <a:p>
            <a:r>
              <a:rPr lang="fr-FR" dirty="0" smtClean="0">
                <a:solidFill>
                  <a:schemeClr val="tx1"/>
                </a:solidFill>
              </a:rPr>
              <a:t>La plus grande fête sportive du monde, les Jeux Olympiques, donnent la chance aux athlètes du monde entier de se retrouver dans une même ville, un même « village » et un même stade. C’est aussi l’occasion pour les athlètes des pays les moins privilégiés de participer, et parfois de gagner, contre des concurrents venant de pays plus aisés.</a:t>
            </a:r>
            <a:endParaRPr lang="el-GR" dirty="0">
              <a:solidFill>
                <a:schemeClr val="tx1"/>
              </a:solidFill>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4625752"/>
            <a:ext cx="3986157"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1429043"/>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136904" cy="5544616"/>
          </a:xfrm>
        </p:spPr>
        <p:txBody>
          <a:bodyPr>
            <a:noAutofit/>
          </a:bodyPr>
          <a:lstStyle/>
          <a:p>
            <a:endParaRPr lang="fr-FR" dirty="0" smtClean="0">
              <a:solidFill>
                <a:schemeClr val="tx1"/>
              </a:solidFill>
            </a:endParaRPr>
          </a:p>
          <a:p>
            <a:endParaRPr lang="fr-FR" dirty="0" smtClean="0">
              <a:solidFill>
                <a:schemeClr val="tx1"/>
              </a:solidFill>
            </a:endParaRPr>
          </a:p>
          <a:p>
            <a:r>
              <a:rPr lang="fr-FR" dirty="0" smtClean="0">
                <a:solidFill>
                  <a:schemeClr val="tx1"/>
                </a:solidFill>
              </a:rPr>
              <a:t>L'Olympisme est une philosophie de la vie, exaltant et combinant en un ensemble équilibré les qualités du corps, de la volonté et de l'esprit.</a:t>
            </a:r>
          </a:p>
          <a:p>
            <a:endParaRPr lang="fr-FR" dirty="0" smtClean="0">
              <a:solidFill>
                <a:schemeClr val="tx1"/>
              </a:solidFill>
            </a:endParaRPr>
          </a:p>
          <a:p>
            <a:pPr>
              <a:buNone/>
            </a:pPr>
            <a:endParaRPr lang="fr-FR" dirty="0" smtClean="0">
              <a:solidFill>
                <a:schemeClr val="tx1"/>
              </a:solidFill>
            </a:endParaRPr>
          </a:p>
          <a:p>
            <a:r>
              <a:rPr lang="fr-FR" dirty="0" smtClean="0">
                <a:solidFill>
                  <a:schemeClr val="tx1"/>
                </a:solidFill>
              </a:rPr>
              <a:t> Alliant le sport à la culture et à l'éducation, l'Olympisme se veut créateur d'un style de vie fondé sur la joie dans l'effort, la valeur éducative du bon exemple et le respect des principes éthiques fondamentaux universels</a:t>
            </a:r>
            <a:r>
              <a:rPr lang="en-US" dirty="0" smtClean="0">
                <a:solidFill>
                  <a:schemeClr val="tx1"/>
                </a:solidFill>
              </a:rPr>
              <a:t>.</a:t>
            </a:r>
            <a:endParaRPr lang="el-GR" dirty="0">
              <a:solidFill>
                <a:schemeClr val="tx1"/>
              </a:solidFill>
            </a:endParaRPr>
          </a:p>
        </p:txBody>
      </p:sp>
    </p:spTree>
    <p:extLst>
      <p:ext uri="{BB962C8B-B14F-4D97-AF65-F5344CB8AC3E}">
        <p14:creationId xmlns="" xmlns:p14="http://schemas.microsoft.com/office/powerpoint/2010/main" val="980959245"/>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Le Mouvement olympique a pour but de contribuer à bâtir un monde pacifique et meilleur en éduquant la jeunesse par le moyen du sport pratiqué sans discrimination d'aucune sorte et dans l'esprit olympique qui exige la compréhension mutuelle, l'esprit d'amitié, la solidarité et le fair-play.</a:t>
            </a:r>
            <a:endParaRPr lang="en-US"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3284984"/>
            <a:ext cx="6012457" cy="33820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720" y="188640"/>
            <a:ext cx="4536926" cy="2927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88531188"/>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L'histoire</a:t>
            </a:r>
            <a:r>
              <a:rPr lang="en-US" dirty="0" smtClean="0"/>
              <a:t> des </a:t>
            </a:r>
            <a:r>
              <a:rPr lang="en-US" dirty="0" err="1" smtClean="0"/>
              <a:t>Jeux</a:t>
            </a:r>
            <a:r>
              <a:rPr lang="en-US" dirty="0" smtClean="0"/>
              <a:t> </a:t>
            </a:r>
            <a:r>
              <a:rPr lang="en-US" dirty="0" err="1" smtClean="0"/>
              <a:t>Olympiques</a:t>
            </a:r>
            <a:endParaRPr lang="en-US" dirty="0"/>
          </a:p>
        </p:txBody>
      </p:sp>
      <p:sp>
        <p:nvSpPr>
          <p:cNvPr id="3" name="Content Placeholder 2"/>
          <p:cNvSpPr>
            <a:spLocks noGrp="1"/>
          </p:cNvSpPr>
          <p:nvPr>
            <p:ph idx="1"/>
          </p:nvPr>
        </p:nvSpPr>
        <p:spPr/>
        <p:txBody>
          <a:bodyPr/>
          <a:lstStyle/>
          <a:p>
            <a:r>
              <a:rPr lang="fr-FR" dirty="0" smtClean="0">
                <a:solidFill>
                  <a:schemeClr val="tx1"/>
                </a:solidFill>
              </a:rPr>
              <a:t>Les Jeux Olympiques antiques, tels que nous les connaissons aujourd’hui, ont une longue histoire. Tout commence en Grèce, dans le Péloponnèse, il y a 3000 ans environ. </a:t>
            </a:r>
          </a:p>
          <a:p>
            <a:r>
              <a:rPr lang="fr-FR" dirty="0" smtClean="0">
                <a:solidFill>
                  <a:schemeClr val="tx1"/>
                </a:solidFill>
              </a:rPr>
              <a:t>Selon les récits historiques existants, les premiers Jeux Olympiques antiques furent célébrés en 776 av. J.-C à Olympie. </a:t>
            </a:r>
          </a:p>
          <a:p>
            <a:r>
              <a:rPr lang="fr-FR" dirty="0" smtClean="0">
                <a:solidFill>
                  <a:schemeClr val="tx1"/>
                </a:solidFill>
              </a:rPr>
              <a:t>Ils étaient dédiés au dieu grec Zeus et avaient lieu au même endroit tous les quatre ans. Cette période de quatre années a pris le nom d’« Olympiade ». </a:t>
            </a:r>
            <a:endParaRPr lang="en-US"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1052736"/>
            <a:ext cx="6115748"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7752938"/>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229600" cy="4525963"/>
          </a:xfrm>
        </p:spPr>
        <p:txBody>
          <a:bodyPr>
            <a:noAutofit/>
          </a:bodyPr>
          <a:lstStyle/>
          <a:p>
            <a:r>
              <a:rPr lang="fr-FR" dirty="0" smtClean="0">
                <a:solidFill>
                  <a:schemeClr val="bg2">
                    <a:lumMod val="10000"/>
                  </a:schemeClr>
                </a:solidFill>
              </a:rPr>
              <a:t>Les Jeux ont été repris par le baron français Pierre de Coubertin à la fin du 19ème siècle.</a:t>
            </a:r>
          </a:p>
          <a:p>
            <a:pPr marL="0" indent="0">
              <a:buNone/>
            </a:pPr>
            <a:endParaRPr lang="fr-FR" dirty="0" smtClean="0">
              <a:solidFill>
                <a:schemeClr val="bg2">
                  <a:lumMod val="10000"/>
                </a:schemeClr>
              </a:solidFill>
            </a:endParaRPr>
          </a:p>
          <a:p>
            <a:r>
              <a:rPr lang="fr-FR" dirty="0" smtClean="0">
                <a:solidFill>
                  <a:schemeClr val="bg2">
                    <a:lumMod val="10000"/>
                  </a:schemeClr>
                </a:solidFill>
              </a:rPr>
              <a:t>Les premiers Jeux Olympiques modernes ont eu lieu à Athènes en 1896</a:t>
            </a:r>
            <a:r>
              <a:rPr lang="el-GR" dirty="0" smtClean="0">
                <a:solidFill>
                  <a:schemeClr val="bg2">
                    <a:lumMod val="10000"/>
                  </a:schemeClr>
                </a:solidFill>
              </a:rPr>
              <a:t>, </a:t>
            </a:r>
            <a:r>
              <a:rPr lang="en-US" dirty="0" smtClean="0">
                <a:solidFill>
                  <a:schemeClr val="bg2">
                    <a:lumMod val="10000"/>
                  </a:schemeClr>
                </a:solidFill>
              </a:rPr>
              <a:t>et </a:t>
            </a:r>
            <a:r>
              <a:rPr lang="en-US" dirty="0" err="1" smtClean="0">
                <a:solidFill>
                  <a:schemeClr val="bg2">
                    <a:lumMod val="10000"/>
                  </a:schemeClr>
                </a:solidFill>
              </a:rPr>
              <a:t>ils</a:t>
            </a:r>
            <a:r>
              <a:rPr lang="en-US" dirty="0" smtClean="0">
                <a:solidFill>
                  <a:schemeClr val="bg2">
                    <a:lumMod val="10000"/>
                  </a:schemeClr>
                </a:solidFill>
              </a:rPr>
              <a:t> </a:t>
            </a:r>
            <a:r>
              <a:rPr lang="en-US" dirty="0" err="1" smtClean="0">
                <a:solidFill>
                  <a:schemeClr val="bg2">
                    <a:lumMod val="10000"/>
                  </a:schemeClr>
                </a:solidFill>
              </a:rPr>
              <a:t>ont</a:t>
            </a:r>
            <a:r>
              <a:rPr lang="en-US" dirty="0" smtClean="0">
                <a:solidFill>
                  <a:schemeClr val="bg2">
                    <a:lumMod val="10000"/>
                  </a:schemeClr>
                </a:solidFill>
              </a:rPr>
              <a:t> </a:t>
            </a:r>
            <a:r>
              <a:rPr lang="fr-FR" dirty="0" smtClean="0">
                <a:solidFill>
                  <a:schemeClr val="bg2">
                    <a:lumMod val="10000"/>
                  </a:schemeClr>
                </a:solidFill>
              </a:rPr>
              <a:t>eu un grand succès. Bien que les athlètes qui ont participé ne dépassaient pas les 250, il était le plus grand événement sportif jamais organisé.</a:t>
            </a:r>
          </a:p>
          <a:p>
            <a:pPr marL="0" indent="0">
              <a:buNone/>
            </a:pPr>
            <a:endParaRPr lang="fr-FR" dirty="0" smtClean="0">
              <a:solidFill>
                <a:schemeClr val="bg2">
                  <a:lumMod val="10000"/>
                </a:schemeClr>
              </a:solidFill>
            </a:endParaRPr>
          </a:p>
          <a:p>
            <a:r>
              <a:rPr lang="fr-FR" dirty="0" smtClean="0">
                <a:solidFill>
                  <a:schemeClr val="bg2">
                    <a:lumMod val="10000"/>
                  </a:schemeClr>
                </a:solidFill>
              </a:rPr>
              <a:t>Les deuxièmes Jeux olympiques ont eu lieu en 1900 à Paris.</a:t>
            </a:r>
            <a:endParaRPr lang="el-GR" dirty="0">
              <a:solidFill>
                <a:schemeClr val="bg2">
                  <a:lumMod val="10000"/>
                </a:schemeClr>
              </a:solidFill>
            </a:endParaRPr>
          </a:p>
        </p:txBody>
      </p:sp>
    </p:spTree>
    <p:extLst>
      <p:ext uri="{BB962C8B-B14F-4D97-AF65-F5344CB8AC3E}">
        <p14:creationId xmlns="" xmlns:p14="http://schemas.microsoft.com/office/powerpoint/2010/main" val="799711641"/>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08720"/>
            <a:ext cx="4040188" cy="639762"/>
          </a:xfrm>
        </p:spPr>
        <p:txBody>
          <a:bodyPr>
            <a:normAutofit/>
          </a:bodyPr>
          <a:lstStyle/>
          <a:p>
            <a:pPr algn="ctr"/>
            <a:r>
              <a:rPr lang="en-US" sz="3000" dirty="0" err="1" smtClean="0">
                <a:solidFill>
                  <a:schemeClr val="bg2">
                    <a:lumMod val="10000"/>
                  </a:schemeClr>
                </a:solidFill>
              </a:rPr>
              <a:t>Ath</a:t>
            </a:r>
            <a:r>
              <a:rPr lang="fr-FR" sz="3000" dirty="0" smtClean="0">
                <a:solidFill>
                  <a:schemeClr val="bg2">
                    <a:lumMod val="10000"/>
                  </a:schemeClr>
                </a:solidFill>
              </a:rPr>
              <a:t>è</a:t>
            </a:r>
            <a:r>
              <a:rPr lang="en-US" sz="3000" dirty="0" err="1" smtClean="0">
                <a:solidFill>
                  <a:schemeClr val="bg2">
                    <a:lumMod val="10000"/>
                  </a:schemeClr>
                </a:solidFill>
              </a:rPr>
              <a:t>nes</a:t>
            </a:r>
            <a:r>
              <a:rPr lang="en-US" sz="3000" dirty="0" smtClean="0">
                <a:solidFill>
                  <a:schemeClr val="bg2">
                    <a:lumMod val="10000"/>
                  </a:schemeClr>
                </a:solidFill>
              </a:rPr>
              <a:t>, 1896</a:t>
            </a:r>
            <a:endParaRPr lang="el-GR" sz="3000" dirty="0">
              <a:solidFill>
                <a:schemeClr val="bg2">
                  <a:lumMod val="10000"/>
                </a:schemeClr>
              </a:solidFill>
            </a:endParaRPr>
          </a:p>
        </p:txBody>
      </p:sp>
      <p:sp>
        <p:nvSpPr>
          <p:cNvPr id="5" name="Text Placeholder 4"/>
          <p:cNvSpPr>
            <a:spLocks noGrp="1"/>
          </p:cNvSpPr>
          <p:nvPr>
            <p:ph type="body" sz="quarter" idx="3"/>
          </p:nvPr>
        </p:nvSpPr>
        <p:spPr>
          <a:xfrm>
            <a:off x="4860032" y="836712"/>
            <a:ext cx="4041775" cy="639762"/>
          </a:xfrm>
        </p:spPr>
        <p:txBody>
          <a:bodyPr>
            <a:normAutofit/>
          </a:bodyPr>
          <a:lstStyle/>
          <a:p>
            <a:pPr algn="ctr"/>
            <a:r>
              <a:rPr lang="en-US" sz="3000" dirty="0" smtClean="0">
                <a:solidFill>
                  <a:schemeClr val="bg2">
                    <a:lumMod val="10000"/>
                  </a:schemeClr>
                </a:solidFill>
              </a:rPr>
              <a:t>Paris, 1900</a:t>
            </a:r>
            <a:endParaRPr lang="el-GR" sz="3000" dirty="0">
              <a:solidFill>
                <a:schemeClr val="bg2">
                  <a:lumMod val="10000"/>
                </a:schemeClr>
              </a:solidFill>
            </a:endParaRPr>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916832"/>
            <a:ext cx="4040188" cy="3600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4"/>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1916832"/>
            <a:ext cx="2500435"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0673127"/>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US" dirty="0" smtClean="0"/>
              <a:t>Les </a:t>
            </a:r>
            <a:r>
              <a:rPr lang="en-US" dirty="0" err="1" smtClean="0"/>
              <a:t>Jeux</a:t>
            </a:r>
            <a:r>
              <a:rPr lang="en-US" dirty="0" smtClean="0"/>
              <a:t> </a:t>
            </a:r>
            <a:r>
              <a:rPr lang="en-US" dirty="0" err="1" smtClean="0"/>
              <a:t>Olympiques</a:t>
            </a:r>
            <a:r>
              <a:rPr lang="en-US" dirty="0" smtClean="0"/>
              <a:t> </a:t>
            </a:r>
            <a:r>
              <a:rPr lang="en-US" dirty="0" err="1" smtClean="0"/>
              <a:t>Aujourd’hui</a:t>
            </a:r>
            <a:r>
              <a:rPr lang="en-US" dirty="0" smtClean="0"/>
              <a:t> </a:t>
            </a:r>
            <a:endParaRPr lang="el-GR" dirty="0"/>
          </a:p>
        </p:txBody>
      </p:sp>
      <p:sp>
        <p:nvSpPr>
          <p:cNvPr id="3" name="Content Placeholder 2"/>
          <p:cNvSpPr>
            <a:spLocks noGrp="1"/>
          </p:cNvSpPr>
          <p:nvPr>
            <p:ph idx="1"/>
          </p:nvPr>
        </p:nvSpPr>
        <p:spPr>
          <a:xfrm>
            <a:off x="539552" y="1772816"/>
            <a:ext cx="8229600" cy="4525963"/>
          </a:xfrm>
        </p:spPr>
        <p:txBody>
          <a:bodyPr>
            <a:normAutofit/>
          </a:bodyPr>
          <a:lstStyle/>
          <a:p>
            <a:r>
              <a:rPr lang="fr-FR" dirty="0" smtClean="0">
                <a:solidFill>
                  <a:schemeClr val="bg2">
                    <a:lumMod val="10000"/>
                  </a:schemeClr>
                </a:solidFill>
              </a:rPr>
              <a:t>Aujourd'hui, plus de 200 pays participent aux Jeux olympiques. Les athlètes sont en compétition dans 36 sports olympiques</a:t>
            </a:r>
            <a:r>
              <a:rPr lang="el-GR" dirty="0" smtClean="0">
                <a:solidFill>
                  <a:schemeClr val="bg2">
                    <a:lumMod val="10000"/>
                  </a:schemeClr>
                </a:solidFill>
              </a:rPr>
              <a:t>. </a:t>
            </a:r>
            <a:r>
              <a:rPr lang="en-US" dirty="0" smtClean="0">
                <a:solidFill>
                  <a:schemeClr val="bg2">
                    <a:lumMod val="10000"/>
                  </a:schemeClr>
                </a:solidFill>
              </a:rPr>
              <a:t>L</a:t>
            </a:r>
            <a:r>
              <a:rPr lang="fr-FR" dirty="0" smtClean="0">
                <a:solidFill>
                  <a:schemeClr val="bg2">
                    <a:lumMod val="10000"/>
                  </a:schemeClr>
                </a:solidFill>
              </a:rPr>
              <a:t>es trois premiers athlètes</a:t>
            </a:r>
            <a:r>
              <a:rPr lang="fr-FR" dirty="0">
                <a:solidFill>
                  <a:schemeClr val="bg2">
                    <a:lumMod val="10000"/>
                  </a:schemeClr>
                </a:solidFill>
              </a:rPr>
              <a:t> ou équipes </a:t>
            </a:r>
            <a:r>
              <a:rPr lang="fr-FR" dirty="0" smtClean="0">
                <a:solidFill>
                  <a:schemeClr val="bg2">
                    <a:lumMod val="10000"/>
                  </a:schemeClr>
                </a:solidFill>
              </a:rPr>
              <a:t>à la performance de </a:t>
            </a:r>
            <a:r>
              <a:rPr lang="fr-FR" dirty="0">
                <a:solidFill>
                  <a:schemeClr val="bg2">
                    <a:lumMod val="10000"/>
                  </a:schemeClr>
                </a:solidFill>
              </a:rPr>
              <a:t>chaque compétition reçoivent respectivement une médaille d’or (</a:t>
            </a:r>
            <a:r>
              <a:rPr lang="fr-FR" dirty="0" smtClean="0">
                <a:solidFill>
                  <a:schemeClr val="bg2">
                    <a:lumMod val="10000"/>
                  </a:schemeClr>
                </a:solidFill>
              </a:rPr>
              <a:t>1</a:t>
            </a:r>
            <a:r>
              <a:rPr lang="fr-FR" baseline="30000" dirty="0" smtClean="0">
                <a:solidFill>
                  <a:schemeClr val="bg2">
                    <a:lumMod val="10000"/>
                  </a:schemeClr>
                </a:solidFill>
                <a:effectLst/>
              </a:rPr>
              <a:t>re</a:t>
            </a:r>
            <a:r>
              <a:rPr lang="fr-FR" dirty="0">
                <a:solidFill>
                  <a:schemeClr val="bg2">
                    <a:lumMod val="10000"/>
                  </a:schemeClr>
                </a:solidFill>
              </a:rPr>
              <a:t> place), d’argent (</a:t>
            </a:r>
            <a:r>
              <a:rPr lang="fr-FR" dirty="0" smtClean="0">
                <a:solidFill>
                  <a:schemeClr val="bg2">
                    <a:lumMod val="10000"/>
                  </a:schemeClr>
                </a:solidFill>
              </a:rPr>
              <a:t>2</a:t>
            </a:r>
            <a:r>
              <a:rPr lang="fr-FR" baseline="30000" dirty="0" smtClean="0">
                <a:solidFill>
                  <a:schemeClr val="bg2">
                    <a:lumMod val="10000"/>
                  </a:schemeClr>
                </a:solidFill>
                <a:effectLst/>
              </a:rPr>
              <a:t>e</a:t>
            </a:r>
            <a:r>
              <a:rPr lang="fr-FR" dirty="0">
                <a:solidFill>
                  <a:schemeClr val="bg2">
                    <a:lumMod val="10000"/>
                  </a:schemeClr>
                </a:solidFill>
              </a:rPr>
              <a:t> place) et de bronze (</a:t>
            </a:r>
            <a:r>
              <a:rPr lang="fr-FR" dirty="0" smtClean="0">
                <a:solidFill>
                  <a:schemeClr val="bg2">
                    <a:lumMod val="10000"/>
                  </a:schemeClr>
                </a:solidFill>
              </a:rPr>
              <a:t>3</a:t>
            </a:r>
            <a:r>
              <a:rPr lang="fr-FR" baseline="30000" dirty="0" smtClean="0">
                <a:solidFill>
                  <a:schemeClr val="bg2">
                    <a:lumMod val="10000"/>
                  </a:schemeClr>
                </a:solidFill>
                <a:effectLst/>
              </a:rPr>
              <a:t>e</a:t>
            </a:r>
            <a:r>
              <a:rPr lang="fr-FR" dirty="0">
                <a:solidFill>
                  <a:schemeClr val="bg2">
                    <a:lumMod val="10000"/>
                  </a:schemeClr>
                </a:solidFill>
              </a:rPr>
              <a:t> place</a:t>
            </a:r>
            <a:r>
              <a:rPr lang="fr-FR" dirty="0" smtClean="0">
                <a:solidFill>
                  <a:schemeClr val="bg2">
                    <a:lumMod val="10000"/>
                  </a:schemeClr>
                </a:solidFill>
              </a:rPr>
              <a:t>)</a:t>
            </a:r>
            <a:r>
              <a:rPr lang="fr-FR" dirty="0">
                <a:solidFill>
                  <a:schemeClr val="bg2">
                    <a:lumMod val="10000"/>
                  </a:schemeClr>
                </a:solidFill>
              </a:rPr>
              <a:t>.</a:t>
            </a:r>
            <a:endParaRPr lang="el-GR" dirty="0">
              <a:solidFill>
                <a:schemeClr val="bg2">
                  <a:lumMod val="1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6" y="4149080"/>
            <a:ext cx="3311202" cy="2384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7022554"/>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600200"/>
          </a:xfrm>
        </p:spPr>
        <p:txBody>
          <a:bodyPr/>
          <a:lstStyle/>
          <a:p>
            <a:r>
              <a:rPr lang="en-US" dirty="0" smtClean="0"/>
              <a:t>Le </a:t>
            </a:r>
            <a:r>
              <a:rPr lang="en-US" dirty="0" err="1" smtClean="0"/>
              <a:t>drapeau</a:t>
            </a:r>
            <a:r>
              <a:rPr lang="en-US" dirty="0" smtClean="0"/>
              <a:t> </a:t>
            </a:r>
            <a:r>
              <a:rPr lang="en-US" dirty="0" err="1" smtClean="0"/>
              <a:t>olympique</a:t>
            </a:r>
            <a:endParaRPr lang="el-GR" dirty="0"/>
          </a:p>
        </p:txBody>
      </p:sp>
      <p:sp>
        <p:nvSpPr>
          <p:cNvPr id="3" name="Content Placeholder 2"/>
          <p:cNvSpPr>
            <a:spLocks noGrp="1"/>
          </p:cNvSpPr>
          <p:nvPr>
            <p:ph idx="1"/>
          </p:nvPr>
        </p:nvSpPr>
        <p:spPr>
          <a:xfrm>
            <a:off x="457200" y="1340768"/>
            <a:ext cx="8229600" cy="4785395"/>
          </a:xfrm>
        </p:spPr>
        <p:txBody>
          <a:bodyPr>
            <a:noAutofit/>
          </a:bodyPr>
          <a:lstStyle/>
          <a:p>
            <a:r>
              <a:rPr lang="fr-FR" dirty="0" smtClean="0">
                <a:solidFill>
                  <a:schemeClr val="bg2">
                    <a:lumMod val="10000"/>
                  </a:schemeClr>
                </a:solidFill>
              </a:rPr>
              <a:t>Le drapeau olympique a été proposé par Pierre de Coubertin au Congrès olympique en 1914 et a fait ses débuts aux Jeux Olympiques d'Anvers, en Belgique en 1920.</a:t>
            </a:r>
          </a:p>
          <a:p>
            <a:pPr>
              <a:buNone/>
            </a:pPr>
            <a:endParaRPr lang="fr-FR" dirty="0" smtClean="0">
              <a:solidFill>
                <a:schemeClr val="bg2">
                  <a:lumMod val="10000"/>
                </a:schemeClr>
              </a:solidFill>
            </a:endParaRPr>
          </a:p>
          <a:p>
            <a:r>
              <a:rPr lang="fr-FR" dirty="0" smtClean="0">
                <a:solidFill>
                  <a:schemeClr val="bg2">
                    <a:lumMod val="10000"/>
                  </a:schemeClr>
                </a:solidFill>
              </a:rPr>
              <a:t>Les cinq anneaux représentent les cinq continents: Asie, Europe, Afrique, Amérique et Australie.</a:t>
            </a:r>
          </a:p>
          <a:p>
            <a:pPr>
              <a:buNone/>
            </a:pPr>
            <a:endParaRPr lang="fr-FR" dirty="0" smtClean="0">
              <a:solidFill>
                <a:schemeClr val="bg2">
                  <a:lumMod val="10000"/>
                </a:schemeClr>
              </a:solidFill>
            </a:endParaRPr>
          </a:p>
          <a:p>
            <a:r>
              <a:rPr lang="fr-FR" dirty="0" smtClean="0">
                <a:solidFill>
                  <a:schemeClr val="bg2">
                    <a:lumMod val="10000"/>
                  </a:schemeClr>
                </a:solidFill>
              </a:rPr>
              <a:t>Lors de la cérémonie de clôture des Jeux olympiques, le maire de la ville qui a accueilli les Jeux délivre le drapeau olympique au maire de la ville qui accueillera les prochains Jeux.</a:t>
            </a:r>
            <a:endParaRPr lang="el-GR" dirty="0">
              <a:solidFill>
                <a:schemeClr val="bg2">
                  <a:lumMod val="10000"/>
                </a:schemeClr>
              </a:solidFill>
            </a:endParaRPr>
          </a:p>
        </p:txBody>
      </p:sp>
    </p:spTree>
    <p:extLst>
      <p:ext uri="{BB962C8B-B14F-4D97-AF65-F5344CB8AC3E}">
        <p14:creationId xmlns="" xmlns:p14="http://schemas.microsoft.com/office/powerpoint/2010/main" val="1767813688"/>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001" y="1052736"/>
            <a:ext cx="8064896" cy="48750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13386909"/>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US" dirty="0" err="1" smtClean="0"/>
              <a:t>Jeux</a:t>
            </a:r>
            <a:r>
              <a:rPr lang="en-US" dirty="0" smtClean="0"/>
              <a:t> </a:t>
            </a:r>
            <a:r>
              <a:rPr lang="en-US" dirty="0" err="1" smtClean="0"/>
              <a:t>Olympiques</a:t>
            </a:r>
            <a:r>
              <a:rPr lang="en-US" dirty="0" smtClean="0"/>
              <a:t> et </a:t>
            </a:r>
            <a:r>
              <a:rPr lang="en-US" dirty="0" err="1"/>
              <a:t>C</a:t>
            </a:r>
            <a:r>
              <a:rPr lang="en-US" dirty="0" err="1" smtClean="0"/>
              <a:t>hypre</a:t>
            </a:r>
            <a:endParaRPr lang="el-GR" dirty="0"/>
          </a:p>
        </p:txBody>
      </p:sp>
      <p:sp>
        <p:nvSpPr>
          <p:cNvPr id="3" name="Content Placeholder 2"/>
          <p:cNvSpPr>
            <a:spLocks noGrp="1"/>
          </p:cNvSpPr>
          <p:nvPr>
            <p:ph idx="1"/>
          </p:nvPr>
        </p:nvSpPr>
        <p:spPr>
          <a:xfrm>
            <a:off x="539552" y="2060848"/>
            <a:ext cx="8229600" cy="4525963"/>
          </a:xfrm>
        </p:spPr>
        <p:txBody>
          <a:bodyPr>
            <a:normAutofit/>
          </a:bodyPr>
          <a:lstStyle/>
          <a:p>
            <a:r>
              <a:rPr lang="fr-FR" dirty="0" smtClean="0">
                <a:solidFill>
                  <a:schemeClr val="bg2">
                    <a:lumMod val="10000"/>
                  </a:schemeClr>
                </a:solidFill>
              </a:rPr>
              <a:t>Chypre participe en tant qu'Etat indépendant aux Jeux olympiques depuis 1980 et depuis, il a participé à toutes les compétitions</a:t>
            </a:r>
            <a:r>
              <a:rPr lang="el-GR" dirty="0" smtClean="0">
                <a:solidFill>
                  <a:schemeClr val="bg2">
                    <a:lumMod val="10000"/>
                  </a:schemeClr>
                </a:solidFill>
              </a:rPr>
              <a:t>.</a:t>
            </a:r>
          </a:p>
          <a:p>
            <a:r>
              <a:rPr lang="fr-FR" dirty="0" smtClean="0">
                <a:solidFill>
                  <a:schemeClr val="bg2">
                    <a:lumMod val="10000"/>
                  </a:schemeClr>
                </a:solidFill>
              </a:rPr>
              <a:t>Dans les Jeux Olympiques de Pékin</a:t>
            </a:r>
            <a:r>
              <a:rPr lang="el-GR" dirty="0" smtClean="0">
                <a:solidFill>
                  <a:schemeClr val="bg2">
                    <a:lumMod val="10000"/>
                  </a:schemeClr>
                </a:solidFill>
              </a:rPr>
              <a:t>,</a:t>
            </a:r>
            <a:r>
              <a:rPr lang="fr-FR" dirty="0" smtClean="0">
                <a:solidFill>
                  <a:schemeClr val="bg2">
                    <a:lumMod val="10000"/>
                  </a:schemeClr>
                </a:solidFill>
              </a:rPr>
              <a:t> à</a:t>
            </a:r>
            <a:r>
              <a:rPr lang="en-US" dirty="0" smtClean="0">
                <a:solidFill>
                  <a:schemeClr val="bg2">
                    <a:lumMod val="10000"/>
                  </a:schemeClr>
                </a:solidFill>
              </a:rPr>
              <a:t> 2008, les </a:t>
            </a:r>
            <a:r>
              <a:rPr lang="fr-FR" dirty="0" smtClean="0">
                <a:solidFill>
                  <a:schemeClr val="bg2">
                    <a:lumMod val="10000"/>
                  </a:schemeClr>
                </a:solidFill>
              </a:rPr>
              <a:t>tireurs </a:t>
            </a:r>
            <a:r>
              <a:rPr lang="fr-FR" dirty="0" err="1" smtClean="0">
                <a:solidFill>
                  <a:schemeClr val="bg2">
                    <a:lumMod val="10000"/>
                  </a:schemeClr>
                </a:solidFill>
              </a:rPr>
              <a:t>Antonis</a:t>
            </a:r>
            <a:r>
              <a:rPr lang="fr-FR" dirty="0" smtClean="0">
                <a:solidFill>
                  <a:schemeClr val="bg2">
                    <a:lumMod val="10000"/>
                  </a:schemeClr>
                </a:solidFill>
              </a:rPr>
              <a:t> </a:t>
            </a:r>
            <a:r>
              <a:rPr lang="fr-FR" dirty="0" err="1" smtClean="0">
                <a:solidFill>
                  <a:schemeClr val="bg2">
                    <a:lumMod val="10000"/>
                  </a:schemeClr>
                </a:solidFill>
              </a:rPr>
              <a:t>Nikolaidis</a:t>
            </a:r>
            <a:r>
              <a:rPr lang="fr-FR" dirty="0" smtClean="0">
                <a:solidFill>
                  <a:schemeClr val="bg2">
                    <a:lumMod val="10000"/>
                  </a:schemeClr>
                </a:solidFill>
              </a:rPr>
              <a:t> et </a:t>
            </a:r>
            <a:r>
              <a:rPr lang="fr-FR" dirty="0" err="1" smtClean="0">
                <a:solidFill>
                  <a:schemeClr val="bg2">
                    <a:lumMod val="10000"/>
                  </a:schemeClr>
                </a:solidFill>
              </a:rPr>
              <a:t>Giorgos</a:t>
            </a:r>
            <a:r>
              <a:rPr lang="fr-FR" dirty="0" smtClean="0">
                <a:solidFill>
                  <a:schemeClr val="bg2">
                    <a:lumMod val="10000"/>
                  </a:schemeClr>
                </a:solidFill>
              </a:rPr>
              <a:t> </a:t>
            </a:r>
            <a:r>
              <a:rPr lang="fr-FR" dirty="0" err="1" smtClean="0">
                <a:solidFill>
                  <a:schemeClr val="bg2">
                    <a:lumMod val="10000"/>
                  </a:schemeClr>
                </a:solidFill>
              </a:rPr>
              <a:t>Achilleos</a:t>
            </a:r>
            <a:r>
              <a:rPr lang="fr-FR" dirty="0" smtClean="0">
                <a:solidFill>
                  <a:schemeClr val="bg2">
                    <a:lumMod val="10000"/>
                  </a:schemeClr>
                </a:solidFill>
              </a:rPr>
              <a:t> ont respectivement occupé la 4e et 5e </a:t>
            </a:r>
            <a:r>
              <a:rPr lang="fr-FR" dirty="0">
                <a:solidFill>
                  <a:schemeClr val="bg2">
                    <a:lumMod val="10000"/>
                  </a:schemeClr>
                </a:solidFill>
              </a:rPr>
              <a:t>place </a:t>
            </a:r>
            <a:r>
              <a:rPr lang="fr-FR" dirty="0" smtClean="0">
                <a:solidFill>
                  <a:schemeClr val="bg2">
                    <a:lumMod val="10000"/>
                  </a:schemeClr>
                </a:solidFill>
              </a:rPr>
              <a:t>à la finale du skeet.</a:t>
            </a:r>
            <a:endParaRPr lang="el-GR" dirty="0" smtClean="0">
              <a:solidFill>
                <a:schemeClr val="bg2">
                  <a:lumMod val="10000"/>
                </a:schemeClr>
              </a:solidFill>
            </a:endParaRPr>
          </a:p>
          <a:p>
            <a:r>
              <a:rPr lang="fr-FR" dirty="0" smtClean="0">
                <a:solidFill>
                  <a:schemeClr val="bg2">
                    <a:lumMod val="10000"/>
                  </a:schemeClr>
                </a:solidFill>
              </a:rPr>
              <a:t>En 2012, Chypre a sa première médaille olympique avec </a:t>
            </a:r>
            <a:r>
              <a:rPr lang="fr-FR" dirty="0" err="1" smtClean="0">
                <a:solidFill>
                  <a:schemeClr val="bg2">
                    <a:lumMod val="10000"/>
                  </a:schemeClr>
                </a:solidFill>
              </a:rPr>
              <a:t>Kontides</a:t>
            </a:r>
            <a:r>
              <a:rPr lang="fr-FR" dirty="0" smtClean="0">
                <a:solidFill>
                  <a:schemeClr val="bg2">
                    <a:lumMod val="10000"/>
                  </a:schemeClr>
                </a:solidFill>
              </a:rPr>
              <a:t> Paul à la deuxième place à la finale de la voile.</a:t>
            </a:r>
            <a:endParaRPr lang="el-GR" dirty="0">
              <a:solidFill>
                <a:schemeClr val="bg2">
                  <a:lumMod val="10000"/>
                </a:schemeClr>
              </a:solidFill>
            </a:endParaRPr>
          </a:p>
        </p:txBody>
      </p:sp>
    </p:spTree>
    <p:extLst>
      <p:ext uri="{BB962C8B-B14F-4D97-AF65-F5344CB8AC3E}">
        <p14:creationId xmlns="" xmlns:p14="http://schemas.microsoft.com/office/powerpoint/2010/main" val="1135032562"/>
      </p:ext>
    </p:extLst>
  </p:cSld>
  <p:clrMapOvr>
    <a:masterClrMapping/>
  </p:clrMapOvr>
  <mc:AlternateContent xmlns:mc="http://schemas.openxmlformats.org/markup-compatibility/2006">
    <mc:Choice xmlns="" xmlns:p14="http://schemas.microsoft.com/office/powerpoint/2010/main" Requires="p14">
      <p:transition spd="slow" p14:dur="1750">
        <p14:reveal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119</TotalTime>
  <Words>561</Words>
  <Application>Microsoft Office PowerPoint</Application>
  <PresentationFormat>Προβολή στην οθόνη (4:3)</PresentationFormat>
  <Paragraphs>37</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Executive</vt:lpstr>
      <vt:lpstr>Jeux Olympiques</vt:lpstr>
      <vt:lpstr>L'histoire des Jeux Olympiques</vt:lpstr>
      <vt:lpstr>Διαφάνεια 3</vt:lpstr>
      <vt:lpstr>Διαφάνεια 4</vt:lpstr>
      <vt:lpstr>Διαφάνεια 5</vt:lpstr>
      <vt:lpstr>Les Jeux Olympiques Aujourd’hui </vt:lpstr>
      <vt:lpstr>Le drapeau olympique</vt:lpstr>
      <vt:lpstr>Διαφάνεια 8</vt:lpstr>
      <vt:lpstr>Jeux Olympiques et Chypre</vt:lpstr>
      <vt:lpstr>Διαφάνεια 10</vt:lpstr>
      <vt:lpstr>Les valeurs des Jeux Olympiques</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Jeux Olympiques</dc:title>
  <dc:creator>Neoklis Antoniou</dc:creator>
  <cp:lastModifiedBy>Stavros Arapoglou</cp:lastModifiedBy>
  <cp:revision>14</cp:revision>
  <dcterms:created xsi:type="dcterms:W3CDTF">2016-01-06T19:44:01Z</dcterms:created>
  <dcterms:modified xsi:type="dcterms:W3CDTF">2016-05-28T17:30:37Z</dcterms:modified>
</cp:coreProperties>
</file>