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A4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660"/>
  </p:normalViewPr>
  <p:slideViewPr>
    <p:cSldViewPr>
      <p:cViewPr varScale="1">
        <p:scale>
          <a:sx n="68" d="100"/>
          <a:sy n="68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91FB-1809-4B87-93BD-7328F026BE3B}" type="datetimeFigureOut">
              <a:rPr lang="bg-BG" smtClean="0"/>
              <a:pPr/>
              <a:t>25.5.2016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A7EA-0C1A-4ADF-87B8-9C976F21D1A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91FB-1809-4B87-93BD-7328F026BE3B}" type="datetimeFigureOut">
              <a:rPr lang="bg-BG" smtClean="0"/>
              <a:pPr/>
              <a:t>25.5.2016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A7EA-0C1A-4ADF-87B8-9C976F21D1A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91FB-1809-4B87-93BD-7328F026BE3B}" type="datetimeFigureOut">
              <a:rPr lang="bg-BG" smtClean="0"/>
              <a:pPr/>
              <a:t>25.5.2016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A7EA-0C1A-4ADF-87B8-9C976F21D1A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91FB-1809-4B87-93BD-7328F026BE3B}" type="datetimeFigureOut">
              <a:rPr lang="bg-BG" smtClean="0"/>
              <a:pPr/>
              <a:t>25.5.2016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A7EA-0C1A-4ADF-87B8-9C976F21D1A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91FB-1809-4B87-93BD-7328F026BE3B}" type="datetimeFigureOut">
              <a:rPr lang="bg-BG" smtClean="0"/>
              <a:pPr/>
              <a:t>25.5.2016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A7EA-0C1A-4ADF-87B8-9C976F21D1A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91FB-1809-4B87-93BD-7328F026BE3B}" type="datetimeFigureOut">
              <a:rPr lang="bg-BG" smtClean="0"/>
              <a:pPr/>
              <a:t>25.5.2016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A7EA-0C1A-4ADF-87B8-9C976F21D1A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91FB-1809-4B87-93BD-7328F026BE3B}" type="datetimeFigureOut">
              <a:rPr lang="bg-BG" smtClean="0"/>
              <a:pPr/>
              <a:t>25.5.2016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A7EA-0C1A-4ADF-87B8-9C976F21D1A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91FB-1809-4B87-93BD-7328F026BE3B}" type="datetimeFigureOut">
              <a:rPr lang="bg-BG" smtClean="0"/>
              <a:pPr/>
              <a:t>25.5.2016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A7EA-0C1A-4ADF-87B8-9C976F21D1A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91FB-1809-4B87-93BD-7328F026BE3B}" type="datetimeFigureOut">
              <a:rPr lang="bg-BG" smtClean="0"/>
              <a:pPr/>
              <a:t>25.5.2016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A7EA-0C1A-4ADF-87B8-9C976F21D1A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91FB-1809-4B87-93BD-7328F026BE3B}" type="datetimeFigureOut">
              <a:rPr lang="bg-BG" smtClean="0"/>
              <a:pPr/>
              <a:t>25.5.2016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A7EA-0C1A-4ADF-87B8-9C976F21D1A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91FB-1809-4B87-93BD-7328F026BE3B}" type="datetimeFigureOut">
              <a:rPr lang="bg-BG" smtClean="0"/>
              <a:pPr/>
              <a:t>25.5.2016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A7EA-0C1A-4ADF-87B8-9C976F21D1A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491FB-1809-4B87-93BD-7328F026BE3B}" type="datetimeFigureOut">
              <a:rPr lang="bg-BG" smtClean="0"/>
              <a:pPr/>
              <a:t>25.5.2016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8A7EA-0C1A-4ADF-87B8-9C976F21D1A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c14\Downloads\Richard%20Clayderman%20-%20Ballade%20Pour%20Adeline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joging-bqgane-park-maratonki-prasci-sport-107184-500x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2357430"/>
            <a:ext cx="3714776" cy="2714644"/>
          </a:xfrm>
          <a:prstGeom prst="rect">
            <a:avLst/>
          </a:prstGeom>
        </p:spPr>
      </p:pic>
      <p:pic>
        <p:nvPicPr>
          <p:cNvPr id="7" name="Picture 6" descr="bulgaria_l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4071942"/>
            <a:ext cx="3539452" cy="2576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1785926"/>
            <a:ext cx="342902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Horizontal Scroll 8"/>
          <p:cNvSpPr/>
          <p:nvPr/>
        </p:nvSpPr>
        <p:spPr>
          <a:xfrm>
            <a:off x="1285852" y="214290"/>
            <a:ext cx="7143800" cy="128588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i="1" dirty="0" smtClean="0">
                <a:solidFill>
                  <a:schemeClr val="bg1"/>
                </a:solidFill>
              </a:rPr>
              <a:t>L’ </a:t>
            </a:r>
            <a:r>
              <a:rPr lang="fr-FR" sz="3600" i="1" dirty="0" smtClean="0">
                <a:solidFill>
                  <a:schemeClr val="bg1"/>
                </a:solidFill>
              </a:rPr>
              <a:t>évolution </a:t>
            </a:r>
            <a:r>
              <a:rPr lang="fr-FR" sz="3600" i="1" dirty="0" smtClean="0">
                <a:solidFill>
                  <a:srgbClr val="00B050"/>
                </a:solidFill>
              </a:rPr>
              <a:t>de sport </a:t>
            </a:r>
            <a:r>
              <a:rPr lang="fr-FR" sz="3600" i="1" dirty="0" smtClean="0">
                <a:solidFill>
                  <a:srgbClr val="FF0000"/>
                </a:solidFill>
              </a:rPr>
              <a:t>bulgare</a:t>
            </a:r>
            <a:endParaRPr lang="bg-BG" sz="3600" i="1" dirty="0">
              <a:solidFill>
                <a:srgbClr val="FF0000"/>
              </a:solidFill>
            </a:endParaRPr>
          </a:p>
        </p:txBody>
      </p:sp>
      <p:pic>
        <p:nvPicPr>
          <p:cNvPr id="10" name="Richard Clayderman - Ballade Pour Adeli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285852" y="4857760"/>
            <a:ext cx="1162056" cy="116205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1000" numSld="15"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3857652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Seule la Russie et Allemagne de l'Est avant de nos médailles de pays. </a:t>
            </a:r>
            <a:endParaRPr lang="fr-FR" dirty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Les athlètes acquièrent la maison 8 médailles d'or, 16 d'argent et 17 de bronze</a:t>
            </a:r>
            <a:r>
              <a:rPr lang="fr-FR" dirty="0" smtClean="0"/>
              <a:t>. </a:t>
            </a:r>
            <a:endParaRPr lang="bg-BG" dirty="0"/>
          </a:p>
        </p:txBody>
      </p:sp>
      <p:sp>
        <p:nvSpPr>
          <p:cNvPr id="5" name="5-Point Star 4"/>
          <p:cNvSpPr/>
          <p:nvPr/>
        </p:nvSpPr>
        <p:spPr>
          <a:xfrm>
            <a:off x="0" y="357166"/>
            <a:ext cx="1142976" cy="8572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Rectangle 5"/>
          <p:cNvSpPr/>
          <p:nvPr/>
        </p:nvSpPr>
        <p:spPr>
          <a:xfrm>
            <a:off x="1000100" y="214290"/>
            <a:ext cx="7786742" cy="1500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Moscou 1980 - le plus grand succès olympique de masse de la Bulgarie</a:t>
            </a:r>
            <a:endParaRPr lang="bg-BG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043890" cy="150019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Eugenia Radanova- reine de courte piste</a:t>
            </a:r>
            <a: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bg-B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278608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rgbClr val="0CA41E"/>
                </a:solidFill>
              </a:rPr>
              <a:t>a remporté l'argent à Turin.</a:t>
            </a:r>
          </a:p>
          <a:p>
            <a:r>
              <a:rPr lang="fr-FR" dirty="0" smtClean="0">
                <a:solidFill>
                  <a:srgbClr val="0CA41E"/>
                </a:solidFill>
              </a:rPr>
              <a:t>  la seule bulgare a remporté deux médailles d'or en une seule </a:t>
            </a:r>
            <a:r>
              <a:rPr lang="fr-FR" dirty="0" err="1" smtClean="0">
                <a:solidFill>
                  <a:srgbClr val="0CA41E"/>
                </a:solidFill>
              </a:rPr>
              <a:t>olimpiada</a:t>
            </a:r>
            <a:r>
              <a:rPr lang="fr-FR" dirty="0" smtClean="0">
                <a:solidFill>
                  <a:srgbClr val="0CA41E"/>
                </a:solidFill>
              </a:rPr>
              <a:t> - et de bronze à Salt Lake City (2002). </a:t>
            </a:r>
          </a:p>
          <a:p>
            <a:r>
              <a:rPr lang="fr-FR" dirty="0" smtClean="0">
                <a:solidFill>
                  <a:srgbClr val="0CA41E"/>
                </a:solidFill>
              </a:rPr>
              <a:t>En 2008, elle détient le record du monde du 500 mètres. du </a:t>
            </a:r>
            <a:endParaRPr lang="bg-BG" dirty="0">
              <a:solidFill>
                <a:srgbClr val="0CA41E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285720" y="357166"/>
            <a:ext cx="785818" cy="85725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Explosion 2 5"/>
          <p:cNvSpPr/>
          <p:nvPr/>
        </p:nvSpPr>
        <p:spPr>
          <a:xfrm>
            <a:off x="3571868" y="5214950"/>
            <a:ext cx="3429024" cy="1357298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légende sport bulgare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65495E-6 C 0.01389 -0.00069 0.02986 -0.01179 0.0415 -0.00208 C 0.05695 0.01087 0.05972 0.04024 0.07084 0.05944 C 0.08438 0.08279 0.10052 0.10315 0.11545 0.12512 C 0.17049 0.12373 0.20452 0.13622 0.2507 0.09621 C 0.25573 0.09181 0.25486 0.08117 0.25695 0.07377 C 0.25243 0.03469 0.25452 0.02012 0.18611 0.04093 C 0.17656 0.04394 0.18281 0.06869 0.18768 0.08002 C 0.19688 0.1013 0.2092 0.12303 0.22622 0.13321 C 0.24931 0.14732 0.27622 0.14408 0.30156 0.14963 C 0.31493 0.14015 0.33073 0.13529 0.3415 0.12095 C 0.36684 0.08719 0.30417 0.05643 0.30156 0.05527 C 0.24566 0.02914 0.18768 0.01295 0.13073 -0.00809 C 0.11077 -0.00601 0.09063 -0.00578 0.07084 -0.00208 C 0.05591 0.00069 0.04219 0.00948 0.02761 0.01434 C -0.00208 0.01226 0.00816 0.01226 -0.00312 0.01226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2405E-6 C -0.21458 -0.01943 -0.42916 -0.03885 -0.43385 -0.02868 C -0.43854 -0.0185 -0.10729 0.0666 -0.0276 0.06152 C 0.05209 0.05643 0.05 -0.05597 0.04462 -0.05944 C 0.03924 -0.06291 -0.01041 -0.0111 -0.06007 0.04093 " pathEditMode="relative" ptsTypes="aaa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Les </a:t>
            </a:r>
            <a:r>
              <a:rPr lang="en-US" b="1" dirty="0" err="1" smtClean="0">
                <a:solidFill>
                  <a:srgbClr val="FF0000"/>
                </a:solidFill>
              </a:rPr>
              <a:t>filles</a:t>
            </a:r>
            <a:r>
              <a:rPr lang="en-US" b="1" dirty="0" smtClean="0">
                <a:solidFill>
                  <a:srgbClr val="FF0000"/>
                </a:solidFill>
              </a:rPr>
              <a:t> en or </a:t>
            </a:r>
            <a:r>
              <a:rPr lang="fr-FR" b="1" dirty="0" smtClean="0">
                <a:solidFill>
                  <a:srgbClr val="FF0000"/>
                </a:solidFill>
              </a:rPr>
              <a:t>de </a:t>
            </a:r>
            <a:r>
              <a:rPr lang="fr-FR" b="1" dirty="0" err="1" smtClean="0">
                <a:solidFill>
                  <a:srgbClr val="FF0000"/>
                </a:solidFill>
              </a:rPr>
              <a:t>Neshka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Robeva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    </a:t>
            </a:r>
          </a:p>
          <a:p>
            <a:pPr>
              <a:buNone/>
            </a:pP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57158" y="428604"/>
            <a:ext cx="642942" cy="9286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Picture 5" descr="381980_451622351568930_676607432_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3810034" cy="2857526"/>
          </a:xfrm>
          <a:prstGeom prst="rect">
            <a:avLst/>
          </a:prstGeom>
        </p:spPr>
      </p:pic>
      <p:pic>
        <p:nvPicPr>
          <p:cNvPr id="7" name="Picture 6" descr="bulgaria-zla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500570"/>
            <a:ext cx="7929618" cy="2088887"/>
          </a:xfrm>
          <a:prstGeom prst="rect">
            <a:avLst/>
          </a:prstGeom>
        </p:spPr>
      </p:pic>
      <p:pic>
        <p:nvPicPr>
          <p:cNvPr id="8" name="Picture 7" descr="5212083-1ad7-5544-6137-6635db33ef0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428736"/>
            <a:ext cx="3643338" cy="28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ket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3" y="3643314"/>
            <a:ext cx="3737803" cy="250033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Basket bulgare était un facteur en </a:t>
            </a:r>
            <a:r>
              <a:rPr lang="fr-FR" b="1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Europeles</a:t>
            </a:r>
            <a:r>
              <a:rPr lang="fr-FR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(la période de 50 ans )</a:t>
            </a:r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bg-B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9"/>
            <a:ext cx="8229600" cy="2428892"/>
          </a:xfrm>
        </p:spPr>
        <p:txBody>
          <a:bodyPr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femmes conquièrent le titre européen, et l'homme est l'argent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Sofia a accepté le Championnat d'Europe (1957) </a:t>
            </a:r>
          </a:p>
          <a:p>
            <a:endParaRPr lang="bg-BG" dirty="0"/>
          </a:p>
        </p:txBody>
      </p:sp>
      <p:sp>
        <p:nvSpPr>
          <p:cNvPr id="4" name="5-Point Star 3"/>
          <p:cNvSpPr/>
          <p:nvPr/>
        </p:nvSpPr>
        <p:spPr>
          <a:xfrm>
            <a:off x="0" y="285728"/>
            <a:ext cx="928694" cy="857256"/>
          </a:xfrm>
          <a:prstGeom prst="star5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 descr="bask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714752"/>
            <a:ext cx="4000528" cy="275681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just">
              <a:buNone/>
            </a:pPr>
            <a:r>
              <a:rPr lang="fr-FR" dirty="0" smtClean="0"/>
              <a:t>		Le sport bulgare est quelque chose que nous pouvons être fier. Nous espérons toujours que ces classements ne restent pas juste un souvenir. Nous devons travailler pour continuer cette liste d'étoiles.</a:t>
            </a:r>
            <a:r>
              <a:rPr lang="ru-RU" dirty="0" smtClean="0"/>
              <a:t> </a:t>
            </a:r>
            <a:r>
              <a:rPr lang="fr-FR" dirty="0" smtClean="0"/>
              <a:t>Il est dans nos mains</a:t>
            </a:r>
            <a:endParaRPr lang="bg-BG" dirty="0"/>
          </a:p>
        </p:txBody>
      </p:sp>
      <p:pic>
        <p:nvPicPr>
          <p:cNvPr id="4" name="Picture 3" descr="nature1a-300x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357562"/>
            <a:ext cx="2857500" cy="2143125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6" name="Picture 5" descr="hand_in_h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000504"/>
            <a:ext cx="2876552" cy="2601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Kids-jumping-and-playing-outside-940x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500438"/>
            <a:ext cx="2928926" cy="2214558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Fin de présentation</a:t>
            </a:r>
            <a:b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Merci pour votre </a:t>
            </a:r>
            <a:r>
              <a:rPr lang="fr-F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attension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bg-BG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4038600" cy="4197361"/>
          </a:xfrm>
        </p:spPr>
        <p:txBody>
          <a:bodyPr/>
          <a:lstStyle/>
          <a:p>
            <a:pPr>
              <a:buNone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un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Consepteur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</a:p>
          <a:p>
            <a:pPr algn="ctr">
              <a:buNone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>
              <a:buNone/>
            </a:pP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Berna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raim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, XI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Classe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deuxième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langue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étrangère</a:t>
            </a:r>
            <a:endParaRPr lang="bg-BG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428728" y="4786322"/>
            <a:ext cx="3929090" cy="2071678"/>
          </a:xfrm>
        </p:spPr>
        <p:txBody>
          <a:bodyPr/>
          <a:lstStyle/>
          <a:p>
            <a:pPr>
              <a:buNone/>
            </a:pP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Lycée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bilingue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“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Peyo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yavorov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bg-BG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pc14\Desktop\12227836_1160530300643552_166685651979708338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643050"/>
            <a:ext cx="3149808" cy="435771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 descr="samo sova poziti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786322"/>
            <a:ext cx="1318725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0.01063 C -0.02361 -0.05643 0.02639 -0.11448 0.0934 -0.11864 C 0.15747 -0.12327 0.21736 -0.0784 0.22135 -0.01342 C 0.22639 0.04671 0.18438 0.10268 0.12431 0.10661 C 0.06944 0.10962 0.01736 0.07238 0.01337 0.01642 C 0.00938 -0.03469 0.04444 -0.08234 0.09531 -0.08627 C 0.14236 -0.08927 0.18646 -0.05828 0.18941 -0.01134 C 0.19236 0.03052 0.16441 0.07169 0.1224 0.07354 C 0.08438 0.07654 0.04844 0.05272 0.04531 0.01457 C 0.0434 -0.01943 0.06441 -0.0525 0.0974 -0.05435 C 0.12639 -0.05643 0.15538 -0.03839 0.15747 -0.00926 C 0.15938 0.01572 0.14444 0.03954 0.12031 0.04162 C 0.10035 0.04371 0.07934 0.0326 0.0783 0.01272 C 0.07639 -0.00347 0.08438 -0.02036 0.09931 -0.02244 C 0.11146 -0.02244 0.12344 -0.01827 0.12535 -0.00764 C 0.12639 -0.00047 0.12431 0.0067 0.1184 0.00948 C 0.11545 0.01063 0.11337 0.01063 0.11042 0.00948 " pathEditMode="relative" rAng="0" ptsTypes="fffffffffffffffff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879 C 0.00903 -0.03284 0.03299 -0.05851 0.05799 -0.05851 C 0.09497 -0.05851 0.125 -0.02267 0.125 0.02266 C 0.125 0.03723 0.12205 0.05065 0.11597 0.06267 C 0.11702 0.06267 0.00018 0.29325 0.00018 0.29463 C 0.00018 0.29325 -0.11701 0.06267 -0.11597 0.06267 C -0.12205 0.05065 -0.125 0.03723 -0.125 0.02266 C -0.125 -0.02267 -0.09496 -0.05851 -0.05694 -0.05851 C -0.03298 -0.05851 -0.01493 -0.03284 -0.00295 -0.00879 Z " pathEditMode="fixed" rAng="0" ptsTypes="fffffffff">
                                      <p:cBhvr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879 C 0.00903 -0.03284 0.03299 -0.05851 0.05799 -0.05851 C 0.09497 -0.05851 0.125 -0.02267 0.125 0.02266 C 0.125 0.03723 0.12205 0.05065 0.11597 0.06267 C 0.11702 0.06267 0.00018 0.29325 0.00018 0.29463 C 0.00018 0.29325 -0.11701 0.06267 -0.11597 0.06267 C -0.12205 0.05065 -0.125 0.03723 -0.125 0.02266 C -0.125 -0.02267 -0.09496 -0.05851 -0.05694 -0.05851 C -0.03298 -0.05851 -0.01493 -0.03284 -0.00295 -0.00879 Z " pathEditMode="fixed" rAng="0" ptsTypes="fffffffff">
                                      <p:cBhvr>
                                        <p:cTn id="5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879 C 0.00903 -0.03284 0.03299 -0.05851 0.05799 -0.05851 C 0.09497 -0.05851 0.125 -0.02267 0.125 0.02266 C 0.125 0.03723 0.12205 0.05065 0.11597 0.06267 C 0.11702 0.06267 0.00018 0.29325 0.00018 0.29463 C 0.00018 0.29325 -0.11701 0.06267 -0.11597 0.06267 C -0.12205 0.05065 -0.125 0.03723 -0.125 0.02266 C -0.125 -0.02267 -0.09496 -0.05851 -0.05694 -0.05851 C -0.03298 -0.05851 -0.01493 -0.03284 -0.00295 -0.00879 Z " pathEditMode="fixed" rAng="0" ptsTypes="fffffffff">
                                      <p:cBhvr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7  0.06 0.07993  C 0.06 0.13188  0.03 0.15053  0.012 0.15852  L -0.012 0.16651  C -0.03 0.17451  -0.06 0.19449  -0.06 0.2531  C -0.06 0.2904  -0.033 0.33302  0 0.33302  C 0.033 0.33302  0.06 0.2904  0.06 0.2531  C 0.06 0.19449  0.03 0.17451  0.012 0.16651  L -0.012 0.15852  C -0.03 0.15053  -0.06 0.13188  -0.06 0.07993  C -0.06 0.03597  -0.033 0  0 0  Z" pathEditMode="relative" ptsTypes="">
                                      <p:cBhvr>
                                        <p:cTn id="7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sport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c’est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endParaRPr lang="bg-B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bonheur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de-D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une santé </a:t>
            </a:r>
          </a:p>
          <a:p>
            <a:pPr>
              <a:buFont typeface="Wingdings" pitchFamily="2" charset="2"/>
              <a:buChar char="Ø"/>
            </a:pPr>
            <a:r>
              <a:rPr lang="de-DE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</a:t>
            </a:r>
            <a:r>
              <a:rPr lang="de-D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 union, une solidaité </a:t>
            </a:r>
          </a:p>
          <a:p>
            <a:pPr>
              <a:buFont typeface="Wingdings" pitchFamily="2" charset="2"/>
              <a:buChar char="Ø"/>
            </a:pPr>
            <a:r>
              <a:rPr lang="de-DE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D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temp passe </a:t>
            </a:r>
          </a:p>
          <a:p>
            <a:pPr>
              <a:buFont typeface="Wingdings" pitchFamily="2" charset="2"/>
              <a:buChar char="Ø"/>
            </a:pPr>
            <a:r>
              <a:rPr lang="de-DE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</a:t>
            </a:r>
            <a:r>
              <a:rPr lang="de-D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 profession </a:t>
            </a:r>
          </a:p>
          <a:p>
            <a:pPr>
              <a:buFont typeface="Wingdings" pitchFamily="2" charset="2"/>
              <a:buChar char="Ø"/>
            </a:pPr>
            <a:r>
              <a:rPr lang="de-D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 manière de vie </a:t>
            </a:r>
            <a:endParaRPr lang="bg-B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142984"/>
            <a:ext cx="2800350" cy="1628775"/>
          </a:xfrm>
          <a:prstGeom prst="rect">
            <a:avLst/>
          </a:prstGeom>
        </p:spPr>
      </p:pic>
      <p:pic>
        <p:nvPicPr>
          <p:cNvPr id="5" name="Picture 4" descr="s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071678"/>
            <a:ext cx="2500298" cy="1875224"/>
          </a:xfrm>
          <a:prstGeom prst="rect">
            <a:avLst/>
          </a:prstGeom>
        </p:spPr>
      </p:pic>
      <p:pic>
        <p:nvPicPr>
          <p:cNvPr id="6" name="Picture 5" descr="sport-kids-701x3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3571876"/>
            <a:ext cx="3071802" cy="1472362"/>
          </a:xfrm>
          <a:prstGeom prst="rect">
            <a:avLst/>
          </a:prstGeom>
        </p:spPr>
      </p:pic>
      <p:pic>
        <p:nvPicPr>
          <p:cNvPr id="7" name="Picture 6" descr="624-400-tichane-dzhoging-spor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4286256"/>
            <a:ext cx="3306130" cy="2119314"/>
          </a:xfrm>
          <a:prstGeom prst="rect">
            <a:avLst/>
          </a:prstGeom>
        </p:spPr>
      </p:pic>
      <p:pic>
        <p:nvPicPr>
          <p:cNvPr id="8" name="Picture 7" descr="ivet(1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4810" y="3429000"/>
            <a:ext cx="3143252" cy="2090263"/>
          </a:xfrm>
          <a:prstGeom prst="rect">
            <a:avLst/>
          </a:prstGeom>
        </p:spPr>
      </p:pic>
      <p:pic>
        <p:nvPicPr>
          <p:cNvPr id="9" name="Picture 8" descr="19274_5799_12737471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6248" y="4000504"/>
            <a:ext cx="4101247" cy="26416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50046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buNone/>
            </a:pPr>
            <a:r>
              <a:rPr lang="fr-FR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La société bulgare a toujours été associée avec le sport. Il existe des preuves historiques que les terres bulgares a été la course depuis les temps anciens. Bulgares étaient des cavaliers forts, des athlètes et des lutteurs.</a:t>
            </a:r>
            <a:endParaRPr lang="bg-BG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Ферещанов вляво и Дан Колов вдясно в схватка на стадион Юнак, София 1931 г.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928934"/>
            <a:ext cx="3143272" cy="2175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timthumb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7" y="4643446"/>
            <a:ext cx="4286280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0000164147-articl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3071810"/>
            <a:ext cx="3455503" cy="2281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31432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Beaucoup d'athlètes bulgares au cours des années a gagné la gloire pour notre pays.  Bien que nous avons de grandes traditions dans certains sports modernes, sportifs bulgares apporter de la joie par gagner des médailles</a:t>
            </a:r>
            <a:endParaRPr lang="bg-BG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Ici les dix succès  bulgares dans le sport</a:t>
            </a:r>
            <a:endParaRPr lang="bg-B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3900486" cy="47863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    La première médaille olympique bulgare</a:t>
            </a: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Le boxeur Boris Georgiev – Mocata</a:t>
            </a:r>
          </a:p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troisième en 1952 à Helsinki </a:t>
            </a:r>
          </a:p>
        </p:txBody>
      </p:sp>
      <p:pic>
        <p:nvPicPr>
          <p:cNvPr id="4" name="Picture 3" descr="3-1mo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500438"/>
            <a:ext cx="3881476" cy="3000396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6000760" y="928670"/>
            <a:ext cx="2786082" cy="2143140"/>
          </a:xfrm>
          <a:prstGeom prst="cloudCallout">
            <a:avLst>
              <a:gd name="adj1" fmla="val -28407"/>
              <a:gd name="adj2" fmla="val 848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« Frapper plus fortement lorsqu'il est frappé pour la Bulgarie. »</a:t>
            </a:r>
            <a:endParaRPr lang="bg-B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0" y="1857364"/>
            <a:ext cx="857224" cy="857256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Le record de Stefka Kostadinova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688" y="1857364"/>
            <a:ext cx="5829312" cy="426879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fr-FR" dirty="0" smtClean="0"/>
              <a:t>Le 30 août 1987 à Rome </a:t>
            </a:r>
          </a:p>
          <a:p>
            <a:pPr>
              <a:buBlip>
                <a:blip r:embed="rId2"/>
              </a:buBlip>
            </a:pPr>
            <a:r>
              <a:rPr lang="fr-FR" dirty="0" smtClean="0"/>
              <a:t>Le record éternel </a:t>
            </a:r>
          </a:p>
          <a:p>
            <a:pPr>
              <a:buBlip>
                <a:blip r:embed="rId2"/>
              </a:buBlip>
            </a:pPr>
            <a:r>
              <a:rPr lang="fr-FR" dirty="0" smtClean="0"/>
              <a:t>209 record est toujours inébranlable au bar, situé sur deux mètres du sol. </a:t>
            </a:r>
          </a:p>
          <a:p>
            <a:pPr>
              <a:buBlip>
                <a:blip r:embed="rId2"/>
              </a:buBlip>
            </a:pPr>
            <a:r>
              <a:rPr lang="fr-FR" dirty="0" smtClean="0"/>
              <a:t>la plus réussie bulgare en «reine des sports.</a:t>
            </a:r>
            <a:endParaRPr lang="bg-BG" dirty="0"/>
          </a:p>
        </p:txBody>
      </p:sp>
      <p:sp>
        <p:nvSpPr>
          <p:cNvPr id="4" name="5-Point Star 3"/>
          <p:cNvSpPr/>
          <p:nvPr/>
        </p:nvSpPr>
        <p:spPr>
          <a:xfrm>
            <a:off x="2143108" y="28572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 descr="1653465_646616032053904_99532664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928802"/>
            <a:ext cx="2714591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 premier bulgare à gravir l'Everest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8" y="1600200"/>
            <a:ext cx="36861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Hristo Prodanov</a:t>
            </a:r>
          </a:p>
          <a:p>
            <a:pPr>
              <a:buNone/>
            </a:pPr>
            <a:endParaRPr lang="de-DE" sz="35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de-DE" dirty="0" smtClean="0"/>
              <a:t>sans un masque à oxygène</a:t>
            </a:r>
          </a:p>
          <a:p>
            <a:r>
              <a:rPr lang="de-DE" dirty="0" smtClean="0"/>
              <a:t>jamais descendre du Qomolangma, il mourut en 1984, à la descente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214282" y="285728"/>
            <a:ext cx="714380" cy="8572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8" name="Picture 7" descr="home-Rf3nbb-f9h2G4_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876"/>
            <a:ext cx="4572000" cy="3067050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714348" y="1214422"/>
            <a:ext cx="2643206" cy="2000264"/>
          </a:xfrm>
          <a:prstGeom prst="cloudCallout">
            <a:avLst>
              <a:gd name="adj1" fmla="val -21897"/>
              <a:gd name="adj2" fmla="val 6742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O</a:t>
            </a:r>
            <a:r>
              <a:rPr lang="fr-FR" sz="2400" dirty="0" smtClean="0"/>
              <a:t>ù il ya une volonté il ya un chemin</a:t>
            </a:r>
            <a:endParaRPr lang="bg-BG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USA '94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fr-FR" dirty="0" smtClean="0"/>
              <a:t>		Manifestation sportive, apporté la plus grande gloire de la Bulgarie de football l'été incontestablement américaine en 94e. Après ces victoires célèbres sur la Grèce, l'Argentine, le Mexique, l'Allemagne et l'Italie</a:t>
            </a:r>
            <a:endParaRPr lang="bg-BG" dirty="0"/>
          </a:p>
        </p:txBody>
      </p:sp>
      <p:pic>
        <p:nvPicPr>
          <p:cNvPr id="4" name="Picture 3" descr="сащ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857364"/>
            <a:ext cx="7206008" cy="3857652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1428728" y="357166"/>
            <a:ext cx="1000132" cy="10001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Londres 2012- la dernière danse de Jordanie </a:t>
            </a:r>
            <a:r>
              <a:rPr lang="fr-FR" dirty="0" err="1" smtClean="0">
                <a:solidFill>
                  <a:srgbClr val="FF0000"/>
                </a:solidFill>
              </a:rPr>
              <a:t>Jovtchev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429000"/>
            <a:ext cx="6615130" cy="2697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   </a:t>
            </a:r>
            <a:r>
              <a:rPr lang="fr-FR" dirty="0" smtClean="0">
                <a:solidFill>
                  <a:srgbClr val="FF0000"/>
                </a:solidFill>
              </a:rPr>
              <a:t>Ekaterina </a:t>
            </a:r>
            <a:r>
              <a:rPr lang="fr-FR" dirty="0" err="1" smtClean="0">
                <a:solidFill>
                  <a:srgbClr val="FF0000"/>
                </a:solidFill>
              </a:rPr>
              <a:t>Dafovska</a:t>
            </a:r>
            <a:r>
              <a:rPr lang="fr-FR" dirty="0" smtClean="0">
                <a:solidFill>
                  <a:srgbClr val="FF0000"/>
                </a:solidFill>
              </a:rPr>
              <a:t> ou comment le titre est venu du Japon à Rhodopes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biathlonist</a:t>
            </a:r>
            <a:endParaRPr lang="fr-FR" dirty="0"/>
          </a:p>
          <a:p>
            <a:r>
              <a:rPr lang="fr-FR" dirty="0" smtClean="0"/>
              <a:t> en 1998 ramené l'or à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err="1" smtClean="0"/>
              <a:t>Chepelare</a:t>
            </a:r>
            <a:endParaRPr lang="ru-RU" dirty="0" smtClean="0"/>
          </a:p>
        </p:txBody>
      </p:sp>
      <p:pic>
        <p:nvPicPr>
          <p:cNvPr id="8" name="Picture 7" descr="56fc8ef33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571612"/>
            <a:ext cx="5214974" cy="1714512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285720" y="285728"/>
            <a:ext cx="642942" cy="78581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5-Point Star 9"/>
          <p:cNvSpPr/>
          <p:nvPr/>
        </p:nvSpPr>
        <p:spPr>
          <a:xfrm>
            <a:off x="214282" y="3500438"/>
            <a:ext cx="571504" cy="7143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1" name="Picture 10" descr="618x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429132"/>
            <a:ext cx="3300414" cy="1847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309</Words>
  <Application>Microsoft Office PowerPoint</Application>
  <PresentationFormat>Προβολή στην οθόνη (4:3)</PresentationFormat>
  <Paragraphs>51</Paragraphs>
  <Slides>15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Office Theme</vt:lpstr>
      <vt:lpstr>Διαφάνεια 1</vt:lpstr>
      <vt:lpstr>Le sport c’est: </vt:lpstr>
      <vt:lpstr>Διαφάνεια 3</vt:lpstr>
      <vt:lpstr>Διαφάνεια 4</vt:lpstr>
      <vt:lpstr>Ici les dix succès  bulgares dans le sport</vt:lpstr>
      <vt:lpstr>Le record de Stefka Kostadinova</vt:lpstr>
      <vt:lpstr>Le premier bulgare à gravir l'Everest</vt:lpstr>
      <vt:lpstr>USA '94</vt:lpstr>
      <vt:lpstr>Londres 2012- la dernière danse de Jordanie Jovtchev</vt:lpstr>
      <vt:lpstr>Διαφάνεια 10</vt:lpstr>
      <vt:lpstr>Eugenia Radanova- reine de courte piste </vt:lpstr>
      <vt:lpstr>Les filles en or de Neshka Robeva</vt:lpstr>
      <vt:lpstr>Basket bulgare était un facteur en Europeles (la période de 50 ans ) </vt:lpstr>
      <vt:lpstr>Διαφάνεια 14</vt:lpstr>
      <vt:lpstr>Fin de présentation Merci pour votre attension!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pc14</dc:creator>
  <cp:lastModifiedBy>Kleo</cp:lastModifiedBy>
  <cp:revision>44</cp:revision>
  <dcterms:created xsi:type="dcterms:W3CDTF">2015-11-21T17:11:42Z</dcterms:created>
  <dcterms:modified xsi:type="dcterms:W3CDTF">2016-05-25T19:11:23Z</dcterms:modified>
</cp:coreProperties>
</file>