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3B5A1-19FD-463C-A84F-63F5006B2264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49DDD-CFCD-4C9B-895B-EC76C18D93B4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CEFEB-51C8-4565-808F-2F34B8E67F9F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B2A85-3E4F-4556-A463-4C22425762DA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71BA-51A4-4C3A-8AA0-8CEF3ADE253B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567FE-49BB-4DC0-BC82-3E0F9F7CC88B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61922-11EE-4826-B0A3-7ACFD522FCA7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FE629-B19D-47B5-858D-45CCC0CEF680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B8AD3-9E83-4349-8FFF-4BB3AB83E73C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9C938-16F0-4239-AAB5-B7070A647D9E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7167F-A5B7-4C52-B50F-C5ED4BA260EF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24BFC5-C6EF-44EB-BF97-A244BB6A011B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" TargetMode="External"/><Relationship Id="rId7" Type="http://schemas.openxmlformats.org/officeDocument/2006/relationships/hyperlink" Target="http://www.dnevnik.b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-lex.europa.eu/" TargetMode="External"/><Relationship Id="rId5" Type="http://schemas.openxmlformats.org/officeDocument/2006/relationships/hyperlink" Target="http://www.wikipedia.bg/" TargetMode="External"/><Relationship Id="rId4" Type="http://schemas.openxmlformats.org/officeDocument/2006/relationships/hyperlink" Target="http://www.dw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uropean_union_flag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692150"/>
            <a:ext cx="7772400" cy="1470025"/>
          </a:xfrm>
        </p:spPr>
        <p:txBody>
          <a:bodyPr/>
          <a:lstStyle/>
          <a:p>
            <a:r>
              <a:rPr lang="en-US" sz="4000" b="1" i="1"/>
              <a:t>L</a:t>
            </a:r>
            <a:r>
              <a:rPr lang="bg-BG" sz="4000" b="1" i="1"/>
              <a:t>e Parlement</a:t>
            </a:r>
            <a:endParaRPr lang="bg-BG" sz="4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3068638"/>
            <a:ext cx="6400800" cy="1752600"/>
          </a:xfrm>
        </p:spPr>
        <p:txBody>
          <a:bodyPr/>
          <a:lstStyle/>
          <a:p>
            <a:r>
              <a:rPr lang="en-US" sz="4000" b="1" i="1"/>
              <a:t>e</a:t>
            </a:r>
            <a:r>
              <a:rPr lang="bg-BG" sz="4000" b="1" i="1"/>
              <a:t>uropéen </a:t>
            </a:r>
            <a:r>
              <a:rPr lang="en-US" sz="4000" b="1" i="1"/>
              <a:t>et</a:t>
            </a:r>
            <a:endParaRPr lang="bg-BG" sz="4000" b="1" i="1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743200" y="5013325"/>
            <a:ext cx="64008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000" b="1" i="1"/>
              <a:t>l</a:t>
            </a:r>
            <a:r>
              <a:rPr lang="bg-BG" sz="4000" b="1" i="1"/>
              <a:t>e prix </a:t>
            </a:r>
            <a:r>
              <a:rPr lang="en-US" sz="4000" b="1" i="1"/>
              <a:t>“</a:t>
            </a:r>
            <a:r>
              <a:rPr lang="bg-BG" sz="4000" b="1" i="1"/>
              <a:t>Sakharov</a:t>
            </a:r>
            <a:r>
              <a:rPr lang="en-US" sz="4000" b="1" i="1"/>
              <a:t>”</a:t>
            </a:r>
            <a:r>
              <a:rPr lang="bg-BG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uropean_union___grunge_flag__1955_____by_undevicesimus-d6s5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/>
              <a:t>Lauréats</a:t>
            </a:r>
            <a:br>
              <a:rPr lang="en-US" sz="4000" b="1" i="1"/>
            </a:br>
            <a:r>
              <a:rPr lang="en-US" sz="4000" b="1" i="1"/>
              <a:t>Aung San Suu Kyi</a:t>
            </a:r>
            <a:endParaRPr lang="bg-BG" sz="4000" b="1" i="1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bg-BG" dirty="0"/>
              <a:t>	</a:t>
            </a:r>
            <a:r>
              <a:rPr lang="en-US" sz="2400" b="1" i="1" dirty="0" err="1"/>
              <a:t>Daw</a:t>
            </a:r>
            <a:r>
              <a:rPr lang="en-US" sz="2400" b="1" i="1" dirty="0"/>
              <a:t> Aung San Suu Kyi </a:t>
            </a:r>
            <a:r>
              <a:rPr lang="en-US" sz="2400" b="1" i="1" dirty="0" err="1"/>
              <a:t>est</a:t>
            </a:r>
            <a:r>
              <a:rPr lang="en-US" sz="2400" b="1" i="1" dirty="0"/>
              <a:t> </a:t>
            </a:r>
            <a:r>
              <a:rPr lang="bg-BG" sz="2400" b="1" i="1" dirty="0" err="1"/>
              <a:t>femme</a:t>
            </a:r>
            <a:r>
              <a:rPr lang="bg-BG" sz="2400" b="1" i="1" dirty="0"/>
              <a:t> </a:t>
            </a:r>
            <a:r>
              <a:rPr lang="bg-BG" sz="2400" b="1" i="1" dirty="0" err="1"/>
              <a:t>politique</a:t>
            </a:r>
            <a:r>
              <a:rPr lang="en-US" sz="2400" b="1" i="1" dirty="0"/>
              <a:t> de Myanmar. </a:t>
            </a:r>
            <a:r>
              <a:rPr lang="fr-FR" sz="2400" b="1" i="1" dirty="0"/>
              <a:t>Elle dirige </a:t>
            </a:r>
            <a:r>
              <a:rPr lang="fr-FR" sz="2400" b="1" i="1" dirty="0" smtClean="0"/>
              <a:t>longtemps </a:t>
            </a:r>
            <a:r>
              <a:rPr lang="fr-FR" sz="2400" b="1" i="1" dirty="0"/>
              <a:t>l’opposition au régime militaire, pour </a:t>
            </a:r>
            <a:r>
              <a:rPr lang="fr-FR" sz="2400" b="1" i="1" dirty="0" smtClean="0"/>
              <a:t>cette raison</a:t>
            </a:r>
            <a:r>
              <a:rPr lang="fr-FR" sz="2400" b="1" i="1" dirty="0" smtClean="0"/>
              <a:t> </a:t>
            </a:r>
            <a:r>
              <a:rPr lang="fr-FR" sz="2400" b="1" i="1" dirty="0"/>
              <a:t>elle est </a:t>
            </a:r>
            <a:r>
              <a:rPr lang="fr-FR" sz="2400" b="1" i="1" dirty="0" smtClean="0"/>
              <a:t>placée </a:t>
            </a:r>
            <a:r>
              <a:rPr lang="fr-FR" sz="2400" b="1" i="1" dirty="0"/>
              <a:t>en résidence surveillée. </a:t>
            </a:r>
            <a:r>
              <a:rPr lang="fr-FR" sz="2400" b="1" i="1" dirty="0" smtClean="0"/>
              <a:t>Longtemps </a:t>
            </a:r>
            <a:r>
              <a:rPr lang="fr-FR" sz="2400" b="1" i="1" dirty="0"/>
              <a:t>Aung San Suu Kyi visite son pays d'origine - Myanmar, appelant </a:t>
            </a:r>
            <a:r>
              <a:rPr lang="fr-FR" sz="2400" b="1" i="1" dirty="0" smtClean="0"/>
              <a:t>au </a:t>
            </a:r>
            <a:r>
              <a:rPr lang="bg-BG" sz="2400" b="1" i="1" dirty="0"/>
              <a:t>“</a:t>
            </a:r>
            <a:r>
              <a:rPr lang="fr-FR" sz="2400" b="1" i="1" dirty="0"/>
              <a:t>changement paisible de régime</a:t>
            </a:r>
            <a:r>
              <a:rPr lang="bg-BG" sz="2400" b="1" i="1" dirty="0"/>
              <a:t>” </a:t>
            </a:r>
            <a:r>
              <a:rPr lang="en-US" sz="2400" b="1" i="1" dirty="0"/>
              <a:t>et aux </a:t>
            </a:r>
            <a:r>
              <a:rPr lang="fr-FR" sz="2400" b="1" i="1" dirty="0"/>
              <a:t>élections libre</a:t>
            </a:r>
            <a:r>
              <a:rPr lang="en-US" sz="2400" b="1" i="1" dirty="0"/>
              <a:t>s. En 2013, </a:t>
            </a:r>
            <a:r>
              <a:rPr lang="fr-FR" sz="2400" b="1" i="1" dirty="0"/>
              <a:t>lors d'une cérémonie officiele au Parlement européen, Aung San Suu Kyi </a:t>
            </a:r>
            <a:r>
              <a:rPr lang="fr-FR" sz="2400" b="1" i="1" dirty="0" smtClean="0"/>
              <a:t>reçoit </a:t>
            </a:r>
            <a:r>
              <a:rPr lang="fr-FR" sz="2400" b="1" i="1" dirty="0"/>
              <a:t>son prix - 23 ans après elle devient lauréat du prix </a:t>
            </a:r>
            <a:r>
              <a:rPr lang="bg-BG" sz="2400" b="1" i="1" dirty="0"/>
              <a:t>“</a:t>
            </a:r>
            <a:r>
              <a:rPr lang="fr-FR" sz="2400" b="1" i="1" dirty="0"/>
              <a:t>Sakharo</a:t>
            </a:r>
            <a:r>
              <a:rPr lang="en-US" sz="2400" b="1" i="1" dirty="0"/>
              <a:t>v</a:t>
            </a:r>
            <a:r>
              <a:rPr lang="bg-BG" sz="2400" b="1" i="1" dirty="0"/>
              <a:t>”. </a:t>
            </a:r>
            <a:r>
              <a:rPr lang="bg-BG" sz="2800" b="1" i="1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uropean_union___grunge_flag__1955_____by_undevicesimus-d6s5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/>
              <a:t>Lauréats</a:t>
            </a:r>
            <a:br>
              <a:rPr lang="en-US" sz="4000" b="1" i="1"/>
            </a:br>
            <a:r>
              <a:rPr lang="en-US" sz="4000" b="1" i="1"/>
              <a:t>Raif Badawi</a:t>
            </a:r>
            <a:endParaRPr lang="bg-BG" sz="4000" b="1" i="1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4391025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bg-BG"/>
              <a:t>	</a:t>
            </a:r>
            <a:r>
              <a:rPr lang="bg-BG" b="1" i="1"/>
              <a:t>“</a:t>
            </a:r>
            <a:r>
              <a:rPr lang="fr-FR" b="1" i="1"/>
              <a:t>Les musulmans, les juifs, les chrétiens et les athées sont des gens tout aussi précieu</a:t>
            </a:r>
            <a:r>
              <a:rPr lang="en-US" b="1" i="1"/>
              <a:t>x.</a:t>
            </a:r>
            <a:r>
              <a:rPr lang="bg-BG" b="1" i="1"/>
              <a:t>”</a:t>
            </a:r>
            <a:r>
              <a:rPr lang="fr-FR" b="1" i="1"/>
              <a:t> - Raif Badawi</a:t>
            </a:r>
            <a:r>
              <a:rPr lang="bg-BG"/>
              <a:t> </a:t>
            </a:r>
          </a:p>
        </p:txBody>
      </p:sp>
      <p:pic>
        <p:nvPicPr>
          <p:cNvPr id="13318" name="Picture 6" descr="&amp;Pcy;&amp;rcy;&amp;iecy;&amp;zcy; 2012 &amp;gcy;&amp;ocy;&amp;dcy;&amp;i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060575"/>
            <a:ext cx="3090862" cy="331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uropean_union___grunge_flag__1955_____by_undevicesimus-d6s5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/>
              <a:t>Lauréats</a:t>
            </a:r>
            <a:br>
              <a:rPr lang="en-US" sz="4000" b="1" i="1"/>
            </a:br>
            <a:r>
              <a:rPr lang="en-US" sz="4000" b="1" i="1"/>
              <a:t>Raif Badawi</a:t>
            </a:r>
            <a:endParaRPr lang="bg-BG" sz="4000" b="1" i="1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bg-BG" dirty="0"/>
              <a:t>	</a:t>
            </a:r>
            <a:r>
              <a:rPr lang="en-US" sz="2800" b="1" i="1" dirty="0"/>
              <a:t>En 2015, </a:t>
            </a:r>
            <a:r>
              <a:rPr lang="en-US" sz="2800" b="1" i="1" dirty="0" err="1"/>
              <a:t>Raif</a:t>
            </a:r>
            <a:r>
              <a:rPr lang="en-US" sz="2800" b="1" i="1" dirty="0"/>
              <a:t> </a:t>
            </a:r>
            <a:r>
              <a:rPr lang="en-US" sz="2800" b="1" i="1" dirty="0" err="1"/>
              <a:t>Badawi</a:t>
            </a:r>
            <a:r>
              <a:rPr lang="en-US" sz="2800" b="1" i="1" dirty="0"/>
              <a:t> – un blogger </a:t>
            </a:r>
            <a:r>
              <a:rPr lang="en-US" sz="2800" b="1" i="1" dirty="0" err="1"/>
              <a:t>saoudien</a:t>
            </a:r>
            <a:r>
              <a:rPr lang="en-US" sz="2800" b="1" i="1" dirty="0"/>
              <a:t>, qui a </a:t>
            </a:r>
            <a:r>
              <a:rPr lang="en-US" sz="2800" b="1" i="1" dirty="0" err="1"/>
              <a:t>dit</a:t>
            </a:r>
            <a:r>
              <a:rPr lang="en-US" sz="2800" b="1" i="1" dirty="0"/>
              <a:t> “non” </a:t>
            </a:r>
            <a:r>
              <a:rPr lang="en-US" sz="2800" b="1" i="1" dirty="0" smtClean="0"/>
              <a:t>à </a:t>
            </a:r>
            <a:r>
              <a:rPr lang="fr-FR" sz="2800" b="1" i="1" dirty="0"/>
              <a:t>la barbarie dans son pays natal et qui était condamné de </a:t>
            </a:r>
            <a:r>
              <a:rPr lang="bg-BG" sz="2800" b="1" i="1" dirty="0"/>
              <a:t>“</a:t>
            </a:r>
            <a:r>
              <a:rPr lang="fr-FR" sz="2800" b="1" i="1" dirty="0"/>
              <a:t>renonciation à l'isla</a:t>
            </a:r>
            <a:r>
              <a:rPr lang="en-US" sz="2800" b="1" i="1" dirty="0"/>
              <a:t>m</a:t>
            </a:r>
            <a:r>
              <a:rPr lang="bg-BG" sz="2800" b="1" i="1" dirty="0"/>
              <a:t>”</a:t>
            </a:r>
            <a:r>
              <a:rPr lang="en-US" sz="2800" b="1" i="1" dirty="0"/>
              <a:t>, </a:t>
            </a:r>
            <a:r>
              <a:rPr lang="en-US" sz="2800" b="1" i="1" dirty="0" err="1"/>
              <a:t>devient</a:t>
            </a:r>
            <a:r>
              <a:rPr lang="en-US" sz="2800" b="1" i="1" dirty="0"/>
              <a:t> le </a:t>
            </a:r>
            <a:r>
              <a:rPr lang="en-US" sz="2800" b="1" i="1" dirty="0" smtClean="0"/>
              <a:t>derni</a:t>
            </a:r>
            <a:r>
              <a:rPr lang="en-US" sz="2800" b="1" i="1" dirty="0" smtClean="0"/>
              <a:t>er</a:t>
            </a:r>
            <a:r>
              <a:rPr lang="bg-BG" sz="2800" b="1" i="1" dirty="0" smtClean="0"/>
              <a:t> 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lauréat</a:t>
            </a:r>
            <a:r>
              <a:rPr lang="en-US" sz="2800" b="1" i="1" dirty="0"/>
              <a:t> du prix </a:t>
            </a:r>
            <a:r>
              <a:rPr lang="bg-BG" sz="2800" b="1" i="1" dirty="0"/>
              <a:t>“</a:t>
            </a:r>
            <a:r>
              <a:rPr lang="en-US" sz="2800" b="1" i="1" dirty="0"/>
              <a:t>Sakharov</a:t>
            </a:r>
            <a:r>
              <a:rPr lang="bg-BG" sz="2800" b="1" i="1" dirty="0"/>
              <a:t>”</a:t>
            </a:r>
            <a:r>
              <a:rPr lang="en-US" sz="2800" b="1" i="1" dirty="0"/>
              <a:t>. </a:t>
            </a:r>
            <a:r>
              <a:rPr lang="en-US" sz="2800" b="1" i="1" dirty="0" err="1"/>
              <a:t>Parce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qu</a:t>
            </a:r>
            <a:r>
              <a:rPr lang="en-US" sz="2800" b="1" i="1" dirty="0" smtClean="0"/>
              <a:t>’ </a:t>
            </a:r>
            <a:r>
              <a:rPr lang="en-US" sz="2800" b="1" i="1" dirty="0" err="1"/>
              <a:t>il</a:t>
            </a:r>
            <a:r>
              <a:rPr lang="en-US" sz="2800" b="1" i="1" dirty="0"/>
              <a:t> a </a:t>
            </a:r>
            <a:r>
              <a:rPr lang="en-US" sz="2800" b="1" i="1" dirty="0" err="1"/>
              <a:t>pratiqué</a:t>
            </a:r>
            <a:r>
              <a:rPr lang="en-US" sz="2800" b="1" i="1" dirty="0"/>
              <a:t> </a:t>
            </a:r>
            <a:r>
              <a:rPr lang="en-US" sz="2800" b="1" i="1" dirty="0" err="1"/>
              <a:t>ses</a:t>
            </a:r>
            <a:r>
              <a:rPr lang="en-US" sz="2800" b="1" i="1" dirty="0"/>
              <a:t> droits </a:t>
            </a:r>
            <a:r>
              <a:rPr lang="bg-BG" sz="2800" b="1" i="1" dirty="0"/>
              <a:t>à </a:t>
            </a:r>
            <a:r>
              <a:rPr lang="bg-BG" sz="2800" b="1" i="1" dirty="0" err="1"/>
              <a:t>la</a:t>
            </a:r>
            <a:r>
              <a:rPr lang="bg-BG" sz="2800" b="1" i="1" dirty="0"/>
              <a:t> </a:t>
            </a:r>
            <a:r>
              <a:rPr lang="bg-BG" sz="2800" b="1" i="1" dirty="0" err="1"/>
              <a:t>liberté</a:t>
            </a:r>
            <a:r>
              <a:rPr lang="bg-BG" sz="2800" b="1" i="1" dirty="0"/>
              <a:t> </a:t>
            </a:r>
            <a:r>
              <a:rPr lang="bg-BG" sz="2800" b="1" i="1" dirty="0" err="1"/>
              <a:t>de</a:t>
            </a:r>
            <a:r>
              <a:rPr lang="bg-BG" sz="2800" b="1" i="1" dirty="0"/>
              <a:t> </a:t>
            </a:r>
            <a:r>
              <a:rPr lang="en-US" sz="2800" b="1" i="1" dirty="0" err="1" smtClean="0"/>
              <a:t>l’expression</a:t>
            </a:r>
            <a:r>
              <a:rPr lang="bg-BG" sz="2800" b="1" i="1" dirty="0" smtClean="0"/>
              <a:t>, </a:t>
            </a:r>
            <a:r>
              <a:rPr lang="bg-BG" sz="2800" b="1" i="1" dirty="0" err="1" smtClean="0"/>
              <a:t>de</a:t>
            </a:r>
            <a:r>
              <a:rPr lang="en-US" sz="2800" b="1" i="1" dirty="0" smtClean="0"/>
              <a:t> la </a:t>
            </a:r>
            <a:r>
              <a:rPr lang="bg-BG" sz="2800" b="1" i="1" dirty="0" smtClean="0"/>
              <a:t> </a:t>
            </a:r>
            <a:r>
              <a:rPr lang="bg-BG" sz="2800" b="1" i="1" dirty="0" err="1"/>
              <a:t>pensée</a:t>
            </a:r>
            <a:r>
              <a:rPr lang="bg-BG" sz="2800" b="1" i="1" dirty="0"/>
              <a:t> </a:t>
            </a:r>
            <a:r>
              <a:rPr lang="bg-BG" sz="2800" b="1" i="1" dirty="0" err="1"/>
              <a:t>et</a:t>
            </a:r>
            <a:r>
              <a:rPr lang="bg-BG" sz="2800" b="1" i="1" dirty="0"/>
              <a:t> </a:t>
            </a:r>
            <a:r>
              <a:rPr lang="bg-BG" sz="2800" b="1" i="1" dirty="0" smtClean="0"/>
              <a:t>d</a:t>
            </a:r>
            <a:r>
              <a:rPr lang="en-US" sz="2800" b="1" i="1" dirty="0" smtClean="0"/>
              <a:t>e l’</a:t>
            </a:r>
            <a:r>
              <a:rPr lang="bg-BG" sz="2800" b="1" i="1" dirty="0" err="1" smtClean="0"/>
              <a:t>opinio</a:t>
            </a:r>
            <a:r>
              <a:rPr lang="en-US" sz="2800" b="1" i="1" dirty="0"/>
              <a:t>n, </a:t>
            </a:r>
            <a:endParaRPr lang="bg-BG" sz="2800" b="1" i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sz="2800" b="1" i="1" dirty="0"/>
              <a:t>Raif Badawi est condamné à 10 ans de prison et 1.000 coups de fouet, qui about la réponse internationale.</a:t>
            </a:r>
            <a:r>
              <a:rPr lang="bg-BG" dirty="0"/>
              <a:t> </a:t>
            </a:r>
          </a:p>
        </p:txBody>
      </p:sp>
      <p:sp>
        <p:nvSpPr>
          <p:cNvPr id="12294" name="AutoShape 6" descr="&amp;Pcy;&amp;rcy;&amp;iecy;&amp;zcy; 2012 &amp;gcy;&amp;ocy;&amp;dcy;&amp;icy;&amp;ncy;&amp;acy;"/>
          <p:cNvSpPr>
            <a:spLocks noChangeAspect="1" noChangeArrowheads="1"/>
          </p:cNvSpPr>
          <p:nvPr/>
        </p:nvSpPr>
        <p:spPr bwMode="auto">
          <a:xfrm>
            <a:off x="3381375" y="2152650"/>
            <a:ext cx="2381250" cy="2552700"/>
          </a:xfrm>
          <a:prstGeom prst="rect">
            <a:avLst/>
          </a:prstGeom>
          <a:noFill/>
        </p:spPr>
        <p:txBody>
          <a:bodyPr/>
          <a:lstStyle/>
          <a:p>
            <a:endParaRPr lang="bg-BG"/>
          </a:p>
        </p:txBody>
      </p:sp>
      <p:sp>
        <p:nvSpPr>
          <p:cNvPr id="1229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021388"/>
            <a:ext cx="1081088" cy="503237"/>
          </a:xfrm>
          <a:prstGeom prst="leftArrow">
            <a:avLst>
              <a:gd name="adj1" fmla="val 50000"/>
              <a:gd name="adj2" fmla="val 53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uropean_union___grunge_flag__1955_____by_undevicesimus-d6s5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Sources </a:t>
            </a:r>
            <a:r>
              <a:rPr lang="en-US" b="1" i="1" dirty="0" err="1" smtClean="0"/>
              <a:t>utilisées</a:t>
            </a:r>
            <a:endParaRPr lang="bg-BG" b="1" i="1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i="1" dirty="0">
                <a:hlinkClick r:id="rId3"/>
              </a:rPr>
              <a:t>www.europarl.europa.eu</a:t>
            </a:r>
            <a:endParaRPr lang="en-US" b="1" i="1" dirty="0"/>
          </a:p>
          <a:p>
            <a:pPr algn="ctr"/>
            <a:r>
              <a:rPr lang="en-US" b="1" i="1" dirty="0">
                <a:hlinkClick r:id="rId4"/>
              </a:rPr>
              <a:t>www.dw.com</a:t>
            </a:r>
            <a:endParaRPr lang="en-US" b="1" i="1" dirty="0"/>
          </a:p>
          <a:p>
            <a:pPr algn="ctr"/>
            <a:r>
              <a:rPr lang="en-US" b="1" i="1" dirty="0">
                <a:hlinkClick r:id="rId5"/>
              </a:rPr>
              <a:t>www.wikipedia.bg</a:t>
            </a:r>
            <a:endParaRPr lang="en-US" b="1" i="1" dirty="0"/>
          </a:p>
          <a:p>
            <a:pPr algn="ctr"/>
            <a:r>
              <a:rPr lang="en-US" b="1" i="1" dirty="0">
                <a:hlinkClick r:id="rId6"/>
              </a:rPr>
              <a:t>www.eur-lex.europa.eu</a:t>
            </a:r>
            <a:endParaRPr lang="en-US" b="1" i="1" dirty="0"/>
          </a:p>
          <a:p>
            <a:pPr algn="ctr"/>
            <a:r>
              <a:rPr lang="en-US" b="1" i="1" dirty="0">
                <a:hlinkClick r:id="rId7"/>
              </a:rPr>
              <a:t>www.dnevnik.bg</a:t>
            </a:r>
            <a:endParaRPr lang="en-US" b="1" i="1" dirty="0"/>
          </a:p>
          <a:p>
            <a:pPr algn="ctr"/>
            <a:r>
              <a:rPr lang="en-US" b="1" i="1" dirty="0"/>
              <a:t>Google Images</a:t>
            </a:r>
          </a:p>
          <a:p>
            <a:pPr>
              <a:buFontTx/>
              <a:buNone/>
            </a:pPr>
            <a:endParaRPr lang="en-US" b="1" i="1" dirty="0"/>
          </a:p>
          <a:p>
            <a:endParaRPr lang="bg-BG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uropean_union___grunge_flag__1955_____by_undevicesimus-d6s5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Conceptrice</a:t>
            </a:r>
            <a:r>
              <a:rPr lang="bg-BG" b="1" i="1" dirty="0" smtClean="0"/>
              <a:t>:</a:t>
            </a:r>
            <a:endParaRPr lang="bg-BG" b="1" i="1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8229600" cy="30575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i="1" dirty="0"/>
              <a:t>Margarita </a:t>
            </a:r>
            <a:r>
              <a:rPr lang="en-US" b="1" i="1" dirty="0" err="1"/>
              <a:t>Nikolaeva</a:t>
            </a:r>
            <a:r>
              <a:rPr lang="en-US" b="1" i="1" dirty="0"/>
              <a:t> </a:t>
            </a:r>
            <a:r>
              <a:rPr lang="en-US" b="1" i="1" dirty="0" err="1"/>
              <a:t>Valcheva</a:t>
            </a:r>
            <a:r>
              <a:rPr lang="en-US" b="1" i="1" dirty="0"/>
              <a:t>,</a:t>
            </a:r>
          </a:p>
          <a:p>
            <a:pPr algn="ctr">
              <a:buFontTx/>
              <a:buNone/>
            </a:pPr>
            <a:r>
              <a:rPr lang="en-US" b="1" i="1" dirty="0" err="1"/>
              <a:t>Lycée</a:t>
            </a:r>
            <a:r>
              <a:rPr lang="en-US" b="1" i="1" dirty="0"/>
              <a:t> </a:t>
            </a:r>
            <a:r>
              <a:rPr lang="en-US" b="1" i="1" dirty="0" err="1"/>
              <a:t>bilingue</a:t>
            </a:r>
            <a:r>
              <a:rPr lang="en-US" b="1" i="1" dirty="0"/>
              <a:t> “</a:t>
            </a:r>
            <a:r>
              <a:rPr lang="en-US" b="1" i="1" dirty="0" err="1"/>
              <a:t>Peyo</a:t>
            </a:r>
            <a:r>
              <a:rPr lang="en-US" b="1" i="1" dirty="0"/>
              <a:t> </a:t>
            </a:r>
            <a:r>
              <a:rPr lang="en-US" b="1" i="1" dirty="0" err="1"/>
              <a:t>Yavorov</a:t>
            </a:r>
            <a:r>
              <a:rPr lang="en-US" b="1" i="1" dirty="0"/>
              <a:t>”, </a:t>
            </a:r>
          </a:p>
          <a:p>
            <a:pPr algn="ctr">
              <a:buFontTx/>
              <a:buNone/>
            </a:pPr>
            <a:r>
              <a:rPr lang="en-US" b="1" i="1" dirty="0" err="1"/>
              <a:t>c</a:t>
            </a:r>
            <a:r>
              <a:rPr lang="en-US" b="1" i="1" dirty="0" err="1" smtClean="0"/>
              <a:t>lasse</a:t>
            </a:r>
            <a:r>
              <a:rPr lang="en-US" b="1" i="1" dirty="0" smtClean="0"/>
              <a:t> de XI B</a:t>
            </a:r>
            <a:endParaRPr lang="bg-BG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uropean_union___grunge_flag__1955_____by_undevicesimus-d6s5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Sommaire</a:t>
            </a:r>
            <a:endParaRPr lang="bg-BG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2160637"/>
          </a:xfrm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en-US" sz="2800" b="1" i="1" dirty="0">
                <a:solidFill>
                  <a:schemeClr val="folHlink"/>
                </a:solidFill>
                <a:hlinkClick r:id="rId3" action="ppaction://hlinksldjump"/>
              </a:rPr>
              <a:t>Qui? </a:t>
            </a:r>
            <a:r>
              <a:rPr lang="en-US" sz="2800" b="1" i="1" dirty="0" err="1">
                <a:solidFill>
                  <a:schemeClr val="folHlink"/>
                </a:solidFill>
                <a:hlinkClick r:id="rId3" action="ppaction://hlinksldjump"/>
              </a:rPr>
              <a:t>Quand</a:t>
            </a:r>
            <a:r>
              <a:rPr lang="en-US" sz="2800" b="1" i="1" dirty="0">
                <a:solidFill>
                  <a:schemeClr val="folHlink"/>
                </a:solidFill>
                <a:hlinkClick r:id="rId3" action="ppaction://hlinksldjump"/>
              </a:rPr>
              <a:t>? </a:t>
            </a:r>
            <a:r>
              <a:rPr lang="en-US" sz="2800" b="1" i="1" dirty="0" err="1">
                <a:solidFill>
                  <a:schemeClr val="folHlink"/>
                </a:solidFill>
                <a:hlinkClick r:id="rId3" action="ppaction://hlinksldjump"/>
              </a:rPr>
              <a:t>Oú</a:t>
            </a:r>
            <a:r>
              <a:rPr lang="en-US" sz="2800" b="1" i="1" dirty="0">
                <a:solidFill>
                  <a:schemeClr val="folHlink"/>
                </a:solidFill>
                <a:hlinkClick r:id="rId3" action="ppaction://hlinksldjump"/>
              </a:rPr>
              <a:t>? </a:t>
            </a:r>
            <a:r>
              <a:rPr lang="en-US" sz="2800" b="1" i="1" dirty="0" err="1">
                <a:solidFill>
                  <a:schemeClr val="folHlink"/>
                </a:solidFill>
                <a:hlinkClick r:id="rId3" action="ppaction://hlinksldjump"/>
              </a:rPr>
              <a:t>Pourquoi</a:t>
            </a:r>
            <a:r>
              <a:rPr lang="en-US" sz="2800" b="1" i="1" dirty="0">
                <a:solidFill>
                  <a:schemeClr val="folHlink"/>
                </a:solidFill>
                <a:hlinkClick r:id="rId3" action="ppaction://hlinksldjump"/>
              </a:rPr>
              <a:t>?</a:t>
            </a:r>
            <a:endParaRPr lang="en-US" sz="2800" b="1" i="1" dirty="0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en-US" sz="2800" b="1" i="1" dirty="0" err="1">
                <a:solidFill>
                  <a:schemeClr val="folHlink"/>
                </a:solidFill>
                <a:hlinkClick r:id="rId4" action="ppaction://hlinksldjump"/>
              </a:rPr>
              <a:t>Sens</a:t>
            </a:r>
            <a:r>
              <a:rPr lang="en-US" sz="2800" b="1" i="1" dirty="0">
                <a:solidFill>
                  <a:schemeClr val="folHlink"/>
                </a:solidFill>
                <a:hlinkClick r:id="rId4" action="ppaction://hlinksldjump"/>
              </a:rPr>
              <a:t> du prix “Sakharov”</a:t>
            </a:r>
            <a:endParaRPr lang="bg-BG" sz="2800" b="1" i="1" dirty="0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en-US" sz="2800" b="1" i="1" dirty="0">
                <a:solidFill>
                  <a:schemeClr val="folHlink"/>
                </a:solidFill>
                <a:hlinkClick r:id="rId5" action="ppaction://hlinksldjump"/>
              </a:rPr>
              <a:t>Les </a:t>
            </a:r>
            <a:r>
              <a:rPr lang="fr-FR" sz="2800" b="1" i="1" dirty="0">
                <a:solidFill>
                  <a:schemeClr val="folHlink"/>
                </a:solidFill>
                <a:hlinkClick r:id="rId5" action="ppaction://hlinksldjump"/>
              </a:rPr>
              <a:t>lauréats du prix </a:t>
            </a:r>
            <a:r>
              <a:rPr lang="bg-BG" sz="2800" b="1" i="1" dirty="0">
                <a:solidFill>
                  <a:schemeClr val="folHlink"/>
                </a:solidFill>
                <a:hlinkClick r:id="rId5" action="ppaction://hlinksldjump"/>
              </a:rPr>
              <a:t>“</a:t>
            </a:r>
            <a:r>
              <a:rPr lang="en-US" sz="2800" b="1" i="1" dirty="0">
                <a:solidFill>
                  <a:schemeClr val="folHlink"/>
                </a:solidFill>
                <a:hlinkClick r:id="rId5" action="ppaction://hlinksldjump"/>
              </a:rPr>
              <a:t>Sakharov</a:t>
            </a:r>
            <a:r>
              <a:rPr lang="bg-BG" sz="2800" b="1" i="1" dirty="0">
                <a:solidFill>
                  <a:schemeClr val="folHlink"/>
                </a:solidFill>
                <a:hlinkClick r:id="rId5" action="ppaction://hlinksldjump"/>
              </a:rPr>
              <a:t>”</a:t>
            </a:r>
            <a:endParaRPr lang="bg-BG" sz="2800" b="1" i="1" dirty="0">
              <a:solidFill>
                <a:schemeClr val="folHlink"/>
              </a:solidFill>
            </a:endParaRPr>
          </a:p>
          <a:p>
            <a:pPr algn="ctr">
              <a:buFontTx/>
              <a:buNone/>
            </a:pPr>
            <a:r>
              <a:rPr lang="fr-FR" sz="2800" b="1" i="1" dirty="0">
                <a:solidFill>
                  <a:schemeClr val="folHlink"/>
                </a:solidFill>
                <a:hlinkClick r:id="rId6" action="ppaction://hlinksldjump"/>
              </a:rPr>
              <a:t>Sources utilisées</a:t>
            </a:r>
            <a:r>
              <a:rPr lang="bg-BG" sz="2800" dirty="0">
                <a:hlinkClick r:id="rId6" action="ppaction://hlinksldjump"/>
              </a:rPr>
              <a:t> </a:t>
            </a:r>
            <a:endParaRPr 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uropean_union___grunge_flag__1955_____by_undevicesimus-d6s5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Qui? Quand? Oú? Pourquoi? </a:t>
            </a:r>
            <a:endParaRPr lang="bg-BG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2951162"/>
          </a:xfrm>
        </p:spPr>
        <p:txBody>
          <a:bodyPr/>
          <a:lstStyle/>
          <a:p>
            <a:pPr algn="ctr">
              <a:buFontTx/>
              <a:buNone/>
            </a:pPr>
            <a:r>
              <a:rPr lang="bg-BG" dirty="0"/>
              <a:t>	</a:t>
            </a:r>
            <a:r>
              <a:rPr lang="bg-BG" sz="2000" b="1" i="1" dirty="0"/>
              <a:t>Le </a:t>
            </a:r>
            <a:r>
              <a:rPr lang="bg-BG" sz="2000" b="1" i="1" dirty="0" err="1"/>
              <a:t>prix</a:t>
            </a:r>
            <a:r>
              <a:rPr lang="bg-BG" sz="2000" b="1" i="1" dirty="0"/>
              <a:t> </a:t>
            </a:r>
            <a:r>
              <a:rPr lang="bg-BG" sz="2000" b="1" i="1" dirty="0" err="1"/>
              <a:t>Sakharov</a:t>
            </a:r>
            <a:r>
              <a:rPr lang="bg-BG" sz="2000" b="1" i="1" dirty="0"/>
              <a:t> </a:t>
            </a:r>
            <a:r>
              <a:rPr lang="bg-BG" sz="2000" b="1" i="1" dirty="0" err="1"/>
              <a:t>pour</a:t>
            </a:r>
            <a:r>
              <a:rPr lang="bg-BG" sz="2000" b="1" i="1" dirty="0"/>
              <a:t> </a:t>
            </a:r>
            <a:r>
              <a:rPr lang="bg-BG" sz="2000" b="1" i="1" dirty="0" err="1"/>
              <a:t>la</a:t>
            </a:r>
            <a:r>
              <a:rPr lang="bg-BG" sz="2000" b="1" i="1" dirty="0"/>
              <a:t> </a:t>
            </a:r>
            <a:r>
              <a:rPr lang="bg-BG" sz="2000" b="1" i="1" dirty="0" err="1"/>
              <a:t>liberté</a:t>
            </a:r>
            <a:r>
              <a:rPr lang="bg-BG" sz="2000" b="1" i="1" dirty="0"/>
              <a:t> </a:t>
            </a:r>
            <a:r>
              <a:rPr lang="bg-BG" sz="2000" b="1" i="1" dirty="0" err="1"/>
              <a:t>de</a:t>
            </a:r>
            <a:r>
              <a:rPr lang="bg-BG" sz="2000" b="1" i="1" dirty="0"/>
              <a:t> </a:t>
            </a:r>
            <a:r>
              <a:rPr lang="bg-BG" sz="2000" b="1" i="1" dirty="0" err="1"/>
              <a:t>l'esprit</a:t>
            </a:r>
            <a:r>
              <a:rPr lang="bg-BG" sz="2000" b="1" i="1" dirty="0"/>
              <a:t> </a:t>
            </a:r>
            <a:r>
              <a:rPr lang="en-US" sz="2000" b="1" i="1" dirty="0" err="1"/>
              <a:t>est</a:t>
            </a:r>
            <a:r>
              <a:rPr lang="en-US" sz="2000" b="1" i="1" dirty="0"/>
              <a:t> </a:t>
            </a:r>
            <a:r>
              <a:rPr lang="bg-BG" sz="2000" b="1" i="1" dirty="0" err="1"/>
              <a:t>créé</a:t>
            </a:r>
            <a:r>
              <a:rPr lang="bg-BG" sz="2000" b="1" i="1" dirty="0"/>
              <a:t> </a:t>
            </a:r>
            <a:r>
              <a:rPr lang="bg-BG" sz="2000" b="1" i="1" dirty="0" err="1"/>
              <a:t>par</a:t>
            </a:r>
            <a:r>
              <a:rPr lang="bg-BG" sz="2000" b="1" i="1" dirty="0"/>
              <a:t> </a:t>
            </a:r>
            <a:r>
              <a:rPr lang="bg-BG" sz="2000" b="1" i="1" dirty="0" err="1"/>
              <a:t>le</a:t>
            </a:r>
            <a:r>
              <a:rPr lang="bg-BG" sz="2000" b="1" i="1" dirty="0"/>
              <a:t> </a:t>
            </a:r>
            <a:r>
              <a:rPr lang="bg-BG" sz="2000" b="1" i="1" dirty="0" err="1"/>
              <a:t>Parlement</a:t>
            </a:r>
            <a:r>
              <a:rPr lang="bg-BG" sz="2000" b="1" i="1" dirty="0"/>
              <a:t> </a:t>
            </a:r>
            <a:r>
              <a:rPr lang="bg-BG" sz="2000" b="1" i="1" dirty="0" err="1"/>
              <a:t>européen</a:t>
            </a:r>
            <a:r>
              <a:rPr lang="bg-BG" sz="2000" b="1" i="1" dirty="0"/>
              <a:t> </a:t>
            </a:r>
            <a:r>
              <a:rPr lang="bg-BG" sz="2000" b="1" i="1" dirty="0" err="1"/>
              <a:t>en</a:t>
            </a:r>
            <a:r>
              <a:rPr lang="bg-BG" sz="2000" b="1" i="1" dirty="0"/>
              <a:t> 198</a:t>
            </a:r>
            <a:r>
              <a:rPr lang="en-US" sz="2000" b="1" i="1" dirty="0"/>
              <a:t>8. N</a:t>
            </a:r>
            <a:r>
              <a:rPr lang="bg-BG" sz="2000" b="1" i="1" dirty="0" err="1"/>
              <a:t>ommé</a:t>
            </a:r>
            <a:r>
              <a:rPr lang="bg-BG" sz="2000" b="1" i="1" dirty="0"/>
              <a:t> </a:t>
            </a:r>
            <a:r>
              <a:rPr lang="bg-BG" sz="2000" b="1" i="1" dirty="0" err="1"/>
              <a:t>en</a:t>
            </a:r>
            <a:r>
              <a:rPr lang="bg-BG" sz="2000" b="1" i="1" dirty="0"/>
              <a:t> </a:t>
            </a:r>
            <a:r>
              <a:rPr lang="bg-BG" sz="2000" b="1" i="1" dirty="0" err="1"/>
              <a:t>l'honneur</a:t>
            </a:r>
            <a:r>
              <a:rPr lang="bg-BG" sz="2000" b="1" i="1" dirty="0"/>
              <a:t> </a:t>
            </a:r>
            <a:r>
              <a:rPr lang="bg-BG" sz="2000" b="1" i="1" dirty="0" err="1"/>
              <a:t>du</a:t>
            </a:r>
            <a:r>
              <a:rPr lang="bg-BG" sz="2000" b="1" i="1" dirty="0"/>
              <a:t> </a:t>
            </a:r>
            <a:r>
              <a:rPr lang="bg-BG" sz="2000" b="1" i="1" dirty="0" err="1"/>
              <a:t>scientifique</a:t>
            </a:r>
            <a:r>
              <a:rPr lang="bg-BG" sz="2000" b="1" i="1" dirty="0"/>
              <a:t> </a:t>
            </a:r>
            <a:r>
              <a:rPr lang="bg-BG" sz="2000" b="1" i="1" dirty="0" err="1"/>
              <a:t>et</a:t>
            </a:r>
            <a:r>
              <a:rPr lang="bg-BG" sz="2000" b="1" i="1" dirty="0"/>
              <a:t> </a:t>
            </a:r>
            <a:r>
              <a:rPr lang="bg-BG" sz="2000" b="1" i="1" dirty="0" err="1"/>
              <a:t>dissident</a:t>
            </a:r>
            <a:r>
              <a:rPr lang="bg-BG" sz="2000" b="1" i="1" dirty="0"/>
              <a:t> </a:t>
            </a:r>
            <a:r>
              <a:rPr lang="bg-BG" sz="2000" b="1" i="1" dirty="0" err="1"/>
              <a:t>soviétique</a:t>
            </a:r>
            <a:r>
              <a:rPr lang="bg-BG" sz="2000" b="1" i="1" dirty="0"/>
              <a:t> </a:t>
            </a:r>
            <a:r>
              <a:rPr lang="bg-BG" sz="2000" b="1" i="1" dirty="0" err="1"/>
              <a:t>Andrei</a:t>
            </a:r>
            <a:r>
              <a:rPr lang="bg-BG" sz="2000" b="1" i="1" dirty="0"/>
              <a:t> </a:t>
            </a:r>
            <a:r>
              <a:rPr lang="bg-BG" sz="2000" b="1" i="1" dirty="0" err="1"/>
              <a:t>Sakharov</a:t>
            </a:r>
            <a:r>
              <a:rPr lang="en-US" sz="2000" b="1" i="1" dirty="0"/>
              <a:t>, le prix </a:t>
            </a:r>
            <a:r>
              <a:rPr lang="en-US" sz="2000" b="1" i="1" dirty="0" err="1"/>
              <a:t>est</a:t>
            </a:r>
            <a:r>
              <a:rPr lang="en-US" sz="2000" b="1" i="1" dirty="0"/>
              <a:t> </a:t>
            </a:r>
            <a:r>
              <a:rPr lang="en-US" sz="2000" b="1" i="1" dirty="0" err="1"/>
              <a:t>décerné</a:t>
            </a:r>
            <a:r>
              <a:rPr lang="en-US" sz="2000" b="1" i="1" dirty="0"/>
              <a:t> </a:t>
            </a:r>
            <a:r>
              <a:rPr lang="en-US" sz="2000" b="1" i="1" dirty="0" err="1"/>
              <a:t>annuellement</a:t>
            </a:r>
            <a:r>
              <a:rPr lang="en-US" sz="2000" b="1" i="1" dirty="0"/>
              <a:t> au </a:t>
            </a:r>
            <a:r>
              <a:rPr lang="fr-FR" sz="2000" b="1" i="1" dirty="0"/>
              <a:t>personnalités </a:t>
            </a:r>
            <a:r>
              <a:rPr lang="en-US" sz="2000" b="1" i="1" dirty="0"/>
              <a:t>et </a:t>
            </a:r>
            <a:r>
              <a:rPr lang="en-US" sz="2000" b="1" i="1" dirty="0" err="1"/>
              <a:t>organisations</a:t>
            </a:r>
            <a:r>
              <a:rPr lang="en-US" sz="2000" b="1" i="1" dirty="0"/>
              <a:t> </a:t>
            </a:r>
            <a:r>
              <a:rPr lang="fr-FR" sz="2000" b="1" i="1" dirty="0"/>
              <a:t>extraordinaires</a:t>
            </a:r>
            <a:r>
              <a:rPr lang="bg-BG" sz="2000" b="1" i="1" dirty="0"/>
              <a:t> </a:t>
            </a:r>
            <a:r>
              <a:rPr lang="en-US" sz="2000" b="1" i="1" dirty="0"/>
              <a:t>pour la </a:t>
            </a:r>
            <a:r>
              <a:rPr lang="en-US" sz="2000" b="1" i="1" dirty="0" err="1"/>
              <a:t>défance</a:t>
            </a:r>
            <a:r>
              <a:rPr lang="en-US" sz="2000" b="1" i="1" dirty="0"/>
              <a:t> </a:t>
            </a:r>
            <a:r>
              <a:rPr lang="bg-BG" sz="2000" b="1" i="1" dirty="0" err="1"/>
              <a:t>des</a:t>
            </a:r>
            <a:r>
              <a:rPr lang="bg-BG" sz="2000" b="1" i="1" dirty="0"/>
              <a:t> </a:t>
            </a:r>
            <a:r>
              <a:rPr lang="bg-BG" sz="2000" b="1" i="1" dirty="0" err="1"/>
              <a:t>droits</a:t>
            </a:r>
            <a:r>
              <a:rPr lang="bg-BG" sz="2000" b="1" i="1" dirty="0"/>
              <a:t> </a:t>
            </a:r>
            <a:r>
              <a:rPr lang="bg-BG" sz="2000" b="1" i="1" dirty="0" err="1"/>
              <a:t>de</a:t>
            </a:r>
            <a:r>
              <a:rPr lang="bg-BG" sz="2000" b="1" i="1" dirty="0"/>
              <a:t> </a:t>
            </a:r>
            <a:r>
              <a:rPr lang="bg-BG" sz="2000" b="1" i="1" dirty="0" err="1"/>
              <a:t>l'homme</a:t>
            </a:r>
            <a:r>
              <a:rPr lang="bg-BG" sz="2000" b="1" i="1" dirty="0"/>
              <a:t> </a:t>
            </a:r>
            <a:r>
              <a:rPr lang="bg-BG" sz="2000" b="1" i="1" dirty="0" err="1"/>
              <a:t>et</a:t>
            </a:r>
            <a:r>
              <a:rPr lang="bg-BG" sz="2000" b="1" i="1" dirty="0"/>
              <a:t> </a:t>
            </a:r>
            <a:r>
              <a:rPr lang="bg-BG" sz="2000" b="1" i="1" dirty="0" err="1"/>
              <a:t>des</a:t>
            </a:r>
            <a:r>
              <a:rPr lang="bg-BG" sz="2000" b="1" i="1" dirty="0"/>
              <a:t> </a:t>
            </a:r>
            <a:r>
              <a:rPr lang="bg-BG" sz="2000" b="1" i="1" dirty="0" err="1"/>
              <a:t>libertés</a:t>
            </a:r>
            <a:r>
              <a:rPr lang="bg-BG" sz="2000" b="1" i="1" dirty="0"/>
              <a:t> </a:t>
            </a:r>
            <a:r>
              <a:rPr lang="bg-BG" sz="2000" b="1" i="1" dirty="0" err="1"/>
              <a:t>fondamentale</a:t>
            </a:r>
            <a:r>
              <a:rPr lang="en-US" sz="2000" b="1" i="1" dirty="0"/>
              <a:t>s.</a:t>
            </a:r>
            <a:r>
              <a:rPr lang="en-US" sz="1800" b="1" dirty="0"/>
              <a:t>  </a:t>
            </a:r>
            <a:r>
              <a:rPr lang="bg-BG" sz="1800" b="1" dirty="0"/>
              <a:t>  </a:t>
            </a:r>
          </a:p>
        </p:txBody>
      </p:sp>
      <p:sp>
        <p:nvSpPr>
          <p:cNvPr id="4102" name="AutoShape 6" descr="9k="/>
          <p:cNvSpPr>
            <a:spLocks noChangeAspect="1" noChangeArrowheads="1"/>
          </p:cNvSpPr>
          <p:nvPr/>
        </p:nvSpPr>
        <p:spPr bwMode="auto">
          <a:xfrm>
            <a:off x="2481263" y="1285875"/>
            <a:ext cx="4181475" cy="4286250"/>
          </a:xfrm>
          <a:prstGeom prst="rect">
            <a:avLst/>
          </a:prstGeom>
          <a:noFill/>
        </p:spPr>
        <p:txBody>
          <a:bodyPr/>
          <a:lstStyle/>
          <a:p>
            <a:endParaRPr lang="bg-BG"/>
          </a:p>
        </p:txBody>
      </p:sp>
      <p:sp>
        <p:nvSpPr>
          <p:cNvPr id="4104" name="AutoShape 8" descr="9k="/>
          <p:cNvSpPr>
            <a:spLocks noChangeAspect="1" noChangeArrowheads="1"/>
          </p:cNvSpPr>
          <p:nvPr/>
        </p:nvSpPr>
        <p:spPr bwMode="auto">
          <a:xfrm>
            <a:off x="2481263" y="1285875"/>
            <a:ext cx="4181475" cy="4286250"/>
          </a:xfrm>
          <a:prstGeom prst="rect">
            <a:avLst/>
          </a:prstGeom>
          <a:noFill/>
        </p:spPr>
        <p:txBody>
          <a:bodyPr/>
          <a:lstStyle/>
          <a:p>
            <a:endParaRPr lang="bg-BG"/>
          </a:p>
        </p:txBody>
      </p:sp>
      <p:sp>
        <p:nvSpPr>
          <p:cNvPr id="4108" name="AutoShape 12" descr="9k="/>
          <p:cNvSpPr>
            <a:spLocks noChangeAspect="1" noChangeArrowheads="1"/>
          </p:cNvSpPr>
          <p:nvPr/>
        </p:nvSpPr>
        <p:spPr bwMode="auto">
          <a:xfrm>
            <a:off x="166688" y="1847850"/>
            <a:ext cx="8810625" cy="3162300"/>
          </a:xfrm>
          <a:prstGeom prst="rect">
            <a:avLst/>
          </a:prstGeom>
          <a:noFill/>
        </p:spPr>
        <p:txBody>
          <a:bodyPr/>
          <a:lstStyle/>
          <a:p>
            <a:endParaRPr lang="bg-BG"/>
          </a:p>
        </p:txBody>
      </p:sp>
      <p:sp>
        <p:nvSpPr>
          <p:cNvPr id="4110" name="AutoShape 14" descr="9k="/>
          <p:cNvSpPr>
            <a:spLocks noChangeAspect="1" noChangeArrowheads="1"/>
          </p:cNvSpPr>
          <p:nvPr/>
        </p:nvSpPr>
        <p:spPr bwMode="auto">
          <a:xfrm>
            <a:off x="166688" y="1847850"/>
            <a:ext cx="8810625" cy="3162300"/>
          </a:xfrm>
          <a:prstGeom prst="rect">
            <a:avLst/>
          </a:prstGeom>
          <a:noFill/>
        </p:spPr>
        <p:txBody>
          <a:bodyPr/>
          <a:lstStyle/>
          <a:p>
            <a:endParaRPr lang="bg-BG"/>
          </a:p>
        </p:txBody>
      </p:sp>
      <p:pic>
        <p:nvPicPr>
          <p:cNvPr id="4112" name="Picture 16" descr="sakharov-prize-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149725"/>
            <a:ext cx="7046912" cy="252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uropean_union___grunge_flag__1955_____by_undevicesimus-d6s5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Qui? Quand? Oú? Pourquoi?</a:t>
            </a:r>
            <a:endParaRPr lang="bg-BG" b="1" i="1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bg-BG" dirty="0"/>
              <a:t>	</a:t>
            </a:r>
            <a:r>
              <a:rPr lang="en-US" sz="2800" b="1" i="1" dirty="0"/>
              <a:t>C</a:t>
            </a:r>
            <a:r>
              <a:rPr lang="fr-FR" sz="2800" b="1" i="1" dirty="0"/>
              <a:t>haque année</a:t>
            </a:r>
            <a:r>
              <a:rPr lang="en-US" sz="2800" b="1" i="1" dirty="0"/>
              <a:t> le </a:t>
            </a:r>
            <a:r>
              <a:rPr lang="en-US" sz="2800" b="1" i="1" dirty="0" smtClean="0"/>
              <a:t>10 </a:t>
            </a:r>
            <a:r>
              <a:rPr lang="en-US" sz="2800" b="1" i="1" dirty="0" err="1"/>
              <a:t>décembre</a:t>
            </a:r>
            <a:r>
              <a:rPr lang="en-US" sz="2800" b="1" i="1" dirty="0"/>
              <a:t> – le </a:t>
            </a:r>
            <a:r>
              <a:rPr lang="en-US" sz="2800" b="1" i="1" dirty="0" smtClean="0"/>
              <a:t>jour </a:t>
            </a:r>
            <a:r>
              <a:rPr lang="en-US" sz="2800" b="1" i="1" dirty="0" err="1" smtClean="0"/>
              <a:t>où</a:t>
            </a:r>
            <a:r>
              <a:rPr lang="en-US" sz="2800" b="1" i="1" dirty="0" smtClean="0"/>
              <a:t> </a:t>
            </a:r>
            <a:r>
              <a:rPr lang="en-US" sz="2800" b="1" i="1" dirty="0"/>
              <a:t>l</a:t>
            </a:r>
            <a:r>
              <a:rPr lang="bg-BG" sz="2800" b="1" i="1" dirty="0" smtClean="0"/>
              <a:t>a </a:t>
            </a:r>
            <a:r>
              <a:rPr lang="bg-BG" sz="2800" b="1" i="1" dirty="0" err="1"/>
              <a:t>Déclaration</a:t>
            </a:r>
            <a:r>
              <a:rPr lang="bg-BG" sz="2800" b="1" i="1" dirty="0"/>
              <a:t> </a:t>
            </a:r>
            <a:r>
              <a:rPr lang="bg-BG" sz="2800" b="1" i="1" dirty="0" err="1"/>
              <a:t>universelle</a:t>
            </a:r>
            <a:r>
              <a:rPr lang="bg-BG" sz="2800" b="1" i="1" dirty="0"/>
              <a:t> </a:t>
            </a:r>
            <a:r>
              <a:rPr lang="bg-BG" sz="2800" b="1" i="1" dirty="0" err="1"/>
              <a:t>des</a:t>
            </a:r>
            <a:r>
              <a:rPr lang="bg-BG" sz="2800" b="1" i="1" dirty="0"/>
              <a:t> </a:t>
            </a:r>
            <a:r>
              <a:rPr lang="bg-BG" sz="2800" b="1" i="1" dirty="0" err="1"/>
              <a:t>droits</a:t>
            </a:r>
            <a:r>
              <a:rPr lang="bg-BG" sz="2800" b="1" i="1" dirty="0"/>
              <a:t> </a:t>
            </a:r>
            <a:r>
              <a:rPr lang="bg-BG" sz="2800" b="1" i="1" dirty="0" err="1"/>
              <a:t>de</a:t>
            </a:r>
            <a:r>
              <a:rPr lang="bg-BG" sz="2800" b="1" i="1" dirty="0"/>
              <a:t> </a:t>
            </a:r>
            <a:r>
              <a:rPr lang="bg-BG" sz="2800" b="1" i="1" dirty="0" err="1"/>
              <a:t>l'homme</a:t>
            </a:r>
            <a:endParaRPr lang="bg-BG" sz="2800" b="1" i="1" dirty="0"/>
          </a:p>
          <a:p>
            <a:pPr algn="ctr">
              <a:buFontTx/>
              <a:buNone/>
            </a:pPr>
            <a:r>
              <a:rPr lang="en-US" sz="2800" b="1" i="1" dirty="0" err="1"/>
              <a:t>est</a:t>
            </a:r>
            <a:r>
              <a:rPr lang="en-US" sz="2800" b="1" i="1" dirty="0"/>
              <a:t> </a:t>
            </a:r>
            <a:r>
              <a:rPr lang="en-US" sz="2800" b="1" i="1" dirty="0" err="1"/>
              <a:t>signée</a:t>
            </a:r>
            <a:r>
              <a:rPr lang="en-US" sz="2800" b="1" i="1" dirty="0"/>
              <a:t>, le </a:t>
            </a:r>
            <a:r>
              <a:rPr lang="en-US" sz="2800" b="1" i="1" dirty="0" err="1"/>
              <a:t>Président</a:t>
            </a:r>
            <a:r>
              <a:rPr lang="en-US" sz="2800" b="1" i="1" dirty="0"/>
              <a:t> du </a:t>
            </a:r>
            <a:r>
              <a:rPr lang="en-US" sz="2800" b="1" i="1" dirty="0" err="1"/>
              <a:t>Parlement</a:t>
            </a:r>
            <a:r>
              <a:rPr lang="en-US" sz="2800" b="1" i="1" dirty="0"/>
              <a:t> </a:t>
            </a:r>
            <a:r>
              <a:rPr lang="en-US" sz="2800" b="1" i="1" dirty="0" err="1"/>
              <a:t>européen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décerne</a:t>
            </a:r>
            <a:r>
              <a:rPr lang="en-US" sz="2800" b="1" i="1" dirty="0" smtClean="0"/>
              <a:t> </a:t>
            </a:r>
            <a:r>
              <a:rPr lang="en-US" sz="2800" b="1" i="1" dirty="0"/>
              <a:t>le prix </a:t>
            </a:r>
            <a:r>
              <a:rPr lang="en-US" sz="2800" b="1" i="1" dirty="0" smtClean="0"/>
              <a:t>à </a:t>
            </a:r>
            <a:r>
              <a:rPr lang="en-US" sz="2800" b="1" i="1" dirty="0" err="1" smtClean="0"/>
              <a:t>une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personne</a:t>
            </a:r>
            <a:r>
              <a:rPr lang="en-US" sz="2800" b="1" i="1" dirty="0" smtClean="0"/>
              <a:t>, </a:t>
            </a:r>
            <a:r>
              <a:rPr lang="bg-BG" sz="2800" b="1" i="1" dirty="0" err="1" smtClean="0"/>
              <a:t>évalué</a:t>
            </a:r>
            <a:r>
              <a:rPr lang="en-US" sz="2800" b="1" i="1" dirty="0" smtClean="0"/>
              <a:t>e</a:t>
            </a:r>
            <a:r>
              <a:rPr lang="bg-BG" sz="2800" b="1" i="1" dirty="0" smtClean="0"/>
              <a:t> </a:t>
            </a:r>
            <a:r>
              <a:rPr lang="bg-BG" sz="2800" b="1" i="1" dirty="0" err="1"/>
              <a:t>lors</a:t>
            </a:r>
            <a:r>
              <a:rPr lang="bg-BG" sz="2800" b="1" i="1" dirty="0"/>
              <a:t> </a:t>
            </a:r>
            <a:r>
              <a:rPr lang="bg-BG" sz="2800" b="1" i="1" dirty="0" err="1"/>
              <a:t>d'une</a:t>
            </a:r>
            <a:r>
              <a:rPr lang="bg-BG" sz="2800" b="1" i="1" dirty="0"/>
              <a:t> </a:t>
            </a:r>
            <a:r>
              <a:rPr lang="bg-BG" sz="2800" b="1" i="1" dirty="0" err="1"/>
              <a:t>réunion</a:t>
            </a:r>
            <a:r>
              <a:rPr lang="bg-BG" sz="2800" b="1" i="1" dirty="0"/>
              <a:t> </a:t>
            </a:r>
            <a:r>
              <a:rPr lang="bg-BG" sz="2800" b="1" i="1" dirty="0" err="1"/>
              <a:t>de</a:t>
            </a:r>
            <a:r>
              <a:rPr lang="bg-BG" sz="2800" b="1" i="1" dirty="0"/>
              <a:t> </a:t>
            </a:r>
            <a:r>
              <a:rPr lang="bg-BG" sz="2800" b="1" i="1" dirty="0" err="1"/>
              <a:t>la</a:t>
            </a:r>
            <a:r>
              <a:rPr lang="bg-BG" sz="2800" b="1" i="1" dirty="0"/>
              <a:t> </a:t>
            </a:r>
            <a:r>
              <a:rPr lang="bg-BG" sz="2800" b="1" i="1" dirty="0" err="1"/>
              <a:t>commission</a:t>
            </a:r>
            <a:r>
              <a:rPr lang="bg-BG" sz="2800" b="1" i="1" dirty="0"/>
              <a:t> </a:t>
            </a:r>
            <a:r>
              <a:rPr lang="bg-BG" sz="2800" b="1" i="1" dirty="0" err="1"/>
              <a:t>des</a:t>
            </a:r>
            <a:r>
              <a:rPr lang="bg-BG" sz="2800" b="1" i="1" dirty="0"/>
              <a:t> </a:t>
            </a:r>
            <a:r>
              <a:rPr lang="bg-BG" sz="2800" b="1" i="1" dirty="0" err="1"/>
              <a:t>affaires</a:t>
            </a:r>
            <a:r>
              <a:rPr lang="bg-BG" sz="2800" b="1" i="1" dirty="0"/>
              <a:t> </a:t>
            </a:r>
            <a:r>
              <a:rPr lang="bg-BG" sz="2800" b="1" i="1" dirty="0" err="1"/>
              <a:t>étrangères</a:t>
            </a:r>
            <a:r>
              <a:rPr lang="bg-BG" sz="2800" b="1" i="1" dirty="0"/>
              <a:t> </a:t>
            </a:r>
            <a:r>
              <a:rPr lang="bg-BG" sz="2800" b="1" i="1" dirty="0" err="1"/>
              <a:t>et</a:t>
            </a:r>
            <a:r>
              <a:rPr lang="bg-BG" sz="2800" b="1" i="1" dirty="0"/>
              <a:t> </a:t>
            </a:r>
            <a:r>
              <a:rPr lang="bg-BG" sz="2800" b="1" i="1" dirty="0" err="1"/>
              <a:t>de</a:t>
            </a:r>
            <a:r>
              <a:rPr lang="bg-BG" sz="2800" b="1" i="1" dirty="0"/>
              <a:t> </a:t>
            </a:r>
            <a:r>
              <a:rPr lang="bg-BG" sz="2800" b="1" i="1" dirty="0" err="1"/>
              <a:t>la</a:t>
            </a:r>
            <a:r>
              <a:rPr lang="bg-BG" sz="2800" b="1" i="1" dirty="0"/>
              <a:t> </a:t>
            </a:r>
            <a:r>
              <a:rPr lang="bg-BG" sz="2800" b="1" i="1" dirty="0" err="1"/>
              <a:t>commission</a:t>
            </a:r>
            <a:r>
              <a:rPr lang="bg-BG" sz="2800" b="1" i="1" dirty="0"/>
              <a:t> </a:t>
            </a:r>
            <a:r>
              <a:rPr lang="bg-BG" sz="2800" b="1" i="1" dirty="0" err="1"/>
              <a:t>du</a:t>
            </a:r>
            <a:r>
              <a:rPr lang="bg-BG" sz="2800" b="1" i="1" dirty="0"/>
              <a:t> </a:t>
            </a:r>
            <a:r>
              <a:rPr lang="bg-BG" sz="2800" b="1" i="1" dirty="0" err="1"/>
              <a:t>développement</a:t>
            </a:r>
            <a:r>
              <a:rPr lang="en-US" sz="2800" b="1" i="1" dirty="0"/>
              <a:t>, </a:t>
            </a:r>
            <a:r>
              <a:rPr lang="en-US" sz="2800" b="1" i="1" dirty="0" err="1"/>
              <a:t>lauréat</a:t>
            </a:r>
            <a:r>
              <a:rPr lang="en-US" sz="2800" b="1" i="1" dirty="0"/>
              <a:t>. Le </a:t>
            </a:r>
            <a:r>
              <a:rPr lang="en-US" sz="2800" b="1" i="1" dirty="0" err="1"/>
              <a:t>gagnant</a:t>
            </a:r>
            <a:r>
              <a:rPr lang="en-US" sz="2800" b="1" i="1" dirty="0"/>
              <a:t> </a:t>
            </a:r>
            <a:r>
              <a:rPr lang="en-US" sz="2800" b="1" i="1" dirty="0" err="1"/>
              <a:t>obtient</a:t>
            </a:r>
            <a:r>
              <a:rPr lang="en-US" sz="2800" b="1" i="1" dirty="0"/>
              <a:t> </a:t>
            </a:r>
            <a:r>
              <a:rPr lang="bg-BG" sz="2800" b="1" i="1" dirty="0"/>
              <a:t>€</a:t>
            </a:r>
            <a:r>
              <a:rPr lang="en-US" sz="2800" b="1" i="1" dirty="0"/>
              <a:t>50 000 et </a:t>
            </a:r>
            <a:r>
              <a:rPr lang="en-US" sz="2800" b="1" i="1" dirty="0" err="1"/>
              <a:t>certificat</a:t>
            </a:r>
            <a:r>
              <a:rPr lang="en-US" sz="2800" b="1" i="1" dirty="0"/>
              <a:t>. </a:t>
            </a:r>
            <a:endParaRPr lang="bg-BG" sz="2800" b="1" i="1" dirty="0"/>
          </a:p>
        </p:txBody>
      </p:sp>
      <p:sp>
        <p:nvSpPr>
          <p:cNvPr id="512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1725" y="6021388"/>
            <a:ext cx="1081088" cy="503237"/>
          </a:xfrm>
          <a:prstGeom prst="leftArrow">
            <a:avLst>
              <a:gd name="adj1" fmla="val 50000"/>
              <a:gd name="adj2" fmla="val 53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uropean_union___grunge_flag__1955_____by_undevicesimus-d6s5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/>
              <a:t>Sens du prix “Sakharov”</a:t>
            </a:r>
            <a:endParaRPr lang="bg-BG" sz="4000" b="1" i="1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4391025" cy="44640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fr-FR" sz="1800" b="1" i="1" dirty="0"/>
              <a:t>	</a:t>
            </a:r>
            <a:r>
              <a:rPr lang="fr-FR" sz="2000" b="1" i="1" dirty="0"/>
              <a:t>Selon le préambule de la Charte européenne des droits de l'homme</a:t>
            </a:r>
            <a:r>
              <a:rPr lang="bg-BG" sz="2000" b="1" i="1" dirty="0"/>
              <a:t> </a:t>
            </a:r>
            <a:r>
              <a:rPr lang="en-US" sz="2000" b="1" i="1" dirty="0"/>
              <a:t>l</a:t>
            </a:r>
            <a:r>
              <a:rPr lang="bg-BG" sz="2000" b="1" i="1" dirty="0"/>
              <a:t>'</a:t>
            </a:r>
            <a:r>
              <a:rPr lang="bg-BG" sz="2000" b="1" i="1" dirty="0" err="1"/>
              <a:t>Union</a:t>
            </a:r>
            <a:r>
              <a:rPr lang="bg-BG" sz="2000" b="1" i="1" dirty="0"/>
              <a:t> </a:t>
            </a:r>
            <a:r>
              <a:rPr lang="en-US" sz="2000" b="1" i="1" dirty="0"/>
              <a:t>“</a:t>
            </a:r>
            <a:r>
              <a:rPr lang="bg-BG" sz="2000" b="1" i="1" dirty="0" err="1"/>
              <a:t>se</a:t>
            </a:r>
            <a:r>
              <a:rPr lang="bg-BG" sz="2000" b="1" i="1" dirty="0"/>
              <a:t> </a:t>
            </a:r>
            <a:r>
              <a:rPr lang="bg-BG" sz="2000" b="1" i="1" dirty="0" err="1"/>
              <a:t>fonde</a:t>
            </a:r>
            <a:r>
              <a:rPr lang="bg-BG" sz="2000" b="1" i="1" dirty="0"/>
              <a:t> </a:t>
            </a:r>
            <a:r>
              <a:rPr lang="bg-BG" sz="2000" b="1" i="1" dirty="0" err="1"/>
              <a:t>sur</a:t>
            </a:r>
            <a:r>
              <a:rPr lang="bg-BG" sz="2000" b="1" i="1" dirty="0"/>
              <a:t> </a:t>
            </a:r>
            <a:r>
              <a:rPr lang="bg-BG" sz="2000" b="1" i="1" dirty="0" err="1"/>
              <a:t>les</a:t>
            </a:r>
            <a:r>
              <a:rPr lang="bg-BG" sz="2000" b="1" i="1" dirty="0"/>
              <a:t> </a:t>
            </a:r>
            <a:r>
              <a:rPr lang="bg-BG" sz="2000" b="1" i="1" dirty="0" err="1"/>
              <a:t>valeurs</a:t>
            </a:r>
            <a:r>
              <a:rPr lang="bg-BG" sz="2000" b="1" i="1" dirty="0"/>
              <a:t> </a:t>
            </a:r>
            <a:r>
              <a:rPr lang="bg-BG" sz="2000" b="1" i="1" dirty="0" err="1"/>
              <a:t>indivisibles</a:t>
            </a:r>
            <a:r>
              <a:rPr lang="bg-BG" sz="2000" b="1" i="1" dirty="0"/>
              <a:t> </a:t>
            </a:r>
            <a:r>
              <a:rPr lang="bg-BG" sz="2000" b="1" i="1" dirty="0" err="1"/>
              <a:t>et</a:t>
            </a:r>
            <a:r>
              <a:rPr lang="bg-BG" sz="2000" b="1" i="1" dirty="0"/>
              <a:t> </a:t>
            </a:r>
            <a:r>
              <a:rPr lang="bg-BG" sz="2000" b="1" i="1" dirty="0" err="1"/>
              <a:t>universelles</a:t>
            </a:r>
            <a:r>
              <a:rPr lang="bg-BG" sz="2000" b="1" i="1" dirty="0"/>
              <a:t> </a:t>
            </a:r>
            <a:r>
              <a:rPr lang="bg-BG" sz="2000" b="1" i="1" dirty="0" err="1"/>
              <a:t>de</a:t>
            </a:r>
            <a:r>
              <a:rPr lang="bg-BG" sz="2000" b="1" i="1" dirty="0"/>
              <a:t> </a:t>
            </a:r>
            <a:r>
              <a:rPr lang="bg-BG" sz="2000" b="1" i="1" dirty="0" err="1"/>
              <a:t>dignit</a:t>
            </a:r>
            <a:r>
              <a:rPr lang="en-US" sz="2000" b="1" i="1" dirty="0"/>
              <a:t>é</a:t>
            </a:r>
            <a:r>
              <a:rPr lang="bg-BG" sz="2000" b="1" i="1" dirty="0"/>
              <a:t> </a:t>
            </a:r>
            <a:r>
              <a:rPr lang="bg-BG" sz="2000" b="1" i="1" dirty="0" err="1"/>
              <a:t>humaine</a:t>
            </a:r>
            <a:r>
              <a:rPr lang="bg-BG" sz="2000" b="1" i="1" dirty="0"/>
              <a:t>, </a:t>
            </a:r>
            <a:r>
              <a:rPr lang="bg-BG" sz="2000" b="1" i="1" dirty="0" err="1"/>
              <a:t>de</a:t>
            </a:r>
            <a:r>
              <a:rPr lang="bg-BG" sz="2000" b="1" i="1" dirty="0"/>
              <a:t> </a:t>
            </a:r>
            <a:r>
              <a:rPr lang="bg-BG" sz="2000" b="1" i="1" dirty="0" err="1"/>
              <a:t>libert</a:t>
            </a:r>
            <a:r>
              <a:rPr lang="en-US" sz="2000" b="1" i="1" dirty="0"/>
              <a:t>é</a:t>
            </a:r>
            <a:r>
              <a:rPr lang="bg-BG" sz="2000" b="1" i="1" dirty="0"/>
              <a:t>, </a:t>
            </a:r>
            <a:r>
              <a:rPr lang="bg-BG" sz="2000" b="1" i="1" dirty="0" err="1"/>
              <a:t>d‘</a:t>
            </a:r>
            <a:r>
              <a:rPr lang="en-US" sz="2000" b="1" i="1" dirty="0"/>
              <a:t>é</a:t>
            </a:r>
            <a:r>
              <a:rPr lang="bg-BG" sz="2000" b="1" i="1" dirty="0" err="1"/>
              <a:t>galit</a:t>
            </a:r>
            <a:r>
              <a:rPr lang="en-US" sz="2000" b="1" i="1" dirty="0"/>
              <a:t>é</a:t>
            </a:r>
            <a:r>
              <a:rPr lang="bg-BG" sz="2000" b="1" i="1" dirty="0"/>
              <a:t> </a:t>
            </a:r>
            <a:r>
              <a:rPr lang="bg-BG" sz="2000" b="1" i="1" dirty="0" err="1"/>
              <a:t>et</a:t>
            </a:r>
            <a:r>
              <a:rPr lang="bg-BG" sz="2000" b="1" i="1" dirty="0"/>
              <a:t> </a:t>
            </a:r>
            <a:r>
              <a:rPr lang="bg-BG" sz="2000" b="1" i="1" dirty="0" err="1"/>
              <a:t>de</a:t>
            </a:r>
            <a:r>
              <a:rPr lang="bg-BG" sz="2000" b="1" i="1" dirty="0"/>
              <a:t> </a:t>
            </a:r>
            <a:r>
              <a:rPr lang="bg-BG" sz="2000" b="1" i="1" dirty="0" err="1"/>
              <a:t>solidarit</a:t>
            </a:r>
            <a:r>
              <a:rPr lang="en-US" sz="2000" b="1" i="1" dirty="0"/>
              <a:t>é, </a:t>
            </a:r>
            <a:r>
              <a:rPr lang="bg-BG" sz="2000" b="1" i="1" dirty="0" err="1"/>
              <a:t>place</a:t>
            </a:r>
            <a:r>
              <a:rPr lang="bg-BG" sz="2000" b="1" i="1" dirty="0"/>
              <a:t> </a:t>
            </a:r>
            <a:r>
              <a:rPr lang="bg-BG" sz="2000" b="1" i="1" dirty="0" err="1"/>
              <a:t>la</a:t>
            </a:r>
            <a:r>
              <a:rPr lang="bg-BG" sz="2000" b="1" i="1" dirty="0"/>
              <a:t> </a:t>
            </a:r>
            <a:r>
              <a:rPr lang="bg-BG" sz="2000" b="1" i="1" dirty="0" err="1"/>
              <a:t>personne</a:t>
            </a:r>
            <a:r>
              <a:rPr lang="bg-BG" sz="2000" b="1" i="1" dirty="0"/>
              <a:t> </a:t>
            </a:r>
            <a:r>
              <a:rPr lang="bg-BG" sz="2000" b="1" i="1" dirty="0" err="1"/>
              <a:t>au</a:t>
            </a:r>
            <a:r>
              <a:rPr lang="bg-BG" sz="2000" b="1" i="1" dirty="0"/>
              <a:t> c</a:t>
            </a:r>
            <a:r>
              <a:rPr lang="en-US" sz="2000" b="1" i="1" dirty="0" err="1"/>
              <a:t>oeu</a:t>
            </a:r>
            <a:r>
              <a:rPr lang="bg-BG" sz="2000" b="1" i="1" dirty="0"/>
              <a:t>r </a:t>
            </a:r>
            <a:r>
              <a:rPr lang="bg-BG" sz="2000" b="1" i="1" dirty="0" err="1"/>
              <a:t>de</a:t>
            </a:r>
            <a:r>
              <a:rPr lang="bg-BG" sz="2000" b="1" i="1" dirty="0"/>
              <a:t> </a:t>
            </a:r>
            <a:r>
              <a:rPr lang="bg-BG" sz="2000" b="1" i="1" dirty="0" err="1"/>
              <a:t>son</a:t>
            </a:r>
            <a:r>
              <a:rPr lang="bg-BG" sz="2000" b="1" i="1" dirty="0"/>
              <a:t> </a:t>
            </a:r>
            <a:r>
              <a:rPr lang="bg-BG" sz="2000" b="1" i="1" dirty="0" err="1"/>
              <a:t>actio</a:t>
            </a:r>
            <a:r>
              <a:rPr lang="en-US" sz="2000" b="1" i="1" dirty="0"/>
              <a:t>n”. Le prix “Sakharov” </a:t>
            </a:r>
            <a:r>
              <a:rPr lang="en-US" sz="2000" b="1" i="1" dirty="0" err="1"/>
              <a:t>est</a:t>
            </a:r>
            <a:r>
              <a:rPr lang="en-US" sz="2000" b="1" i="1" dirty="0"/>
              <a:t> </a:t>
            </a:r>
            <a:r>
              <a:rPr lang="en-US" sz="2000" b="1" i="1" dirty="0" err="1"/>
              <a:t>établi</a:t>
            </a:r>
            <a:r>
              <a:rPr lang="en-US" sz="2000" b="1" i="1" dirty="0"/>
              <a:t> pour 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que</a:t>
            </a:r>
            <a:r>
              <a:rPr lang="en-US" sz="2000" b="1" i="1" dirty="0"/>
              <a:t> le </a:t>
            </a:r>
            <a:r>
              <a:rPr lang="en-US" sz="2000" b="1" i="1" dirty="0" err="1"/>
              <a:t>Parlement</a:t>
            </a:r>
            <a:r>
              <a:rPr lang="en-US" sz="2000" b="1" i="1" dirty="0"/>
              <a:t> </a:t>
            </a:r>
            <a:r>
              <a:rPr lang="en-US" sz="2000" b="1" i="1" dirty="0" err="1"/>
              <a:t>éuropéen</a:t>
            </a:r>
            <a:r>
              <a:rPr lang="en-US" sz="2000" b="1" i="1" dirty="0"/>
              <a:t> </a:t>
            </a:r>
            <a:r>
              <a:rPr lang="en-US" sz="2000" b="1" i="1" dirty="0" err="1"/>
              <a:t>prouve</a:t>
            </a:r>
            <a:r>
              <a:rPr lang="en-US" sz="2000" b="1" i="1" dirty="0"/>
              <a:t> son </a:t>
            </a:r>
            <a:r>
              <a:rPr lang="en-US" sz="2000" b="1" i="1" dirty="0" err="1"/>
              <a:t>soutien</a:t>
            </a:r>
            <a:r>
              <a:rPr lang="en-US" sz="2000" b="1" i="1" dirty="0"/>
              <a:t> </a:t>
            </a:r>
            <a:r>
              <a:rPr lang="en-US" sz="2000" b="1" i="1" dirty="0" smtClean="0"/>
              <a:t>aux </a:t>
            </a:r>
            <a:r>
              <a:rPr lang="en-US" sz="2000" b="1" i="1" dirty="0" err="1" smtClean="0"/>
              <a:t>peuples</a:t>
            </a:r>
            <a:r>
              <a:rPr lang="en-US" sz="2000" b="1" i="1" dirty="0" smtClean="0"/>
              <a:t>, </a:t>
            </a:r>
            <a:r>
              <a:rPr lang="en-US" sz="2000" b="1" i="1" dirty="0"/>
              <a:t>qui </a:t>
            </a:r>
            <a:r>
              <a:rPr lang="en-US" sz="2000" b="1" i="1" dirty="0" err="1"/>
              <a:t>ont</a:t>
            </a:r>
            <a:r>
              <a:rPr lang="en-US" sz="2000" b="1" i="1" dirty="0"/>
              <a:t> </a:t>
            </a:r>
            <a:r>
              <a:rPr lang="en-US" sz="2000" b="1" i="1" dirty="0" err="1"/>
              <a:t>pratiqué</a:t>
            </a:r>
            <a:r>
              <a:rPr lang="en-US" sz="2000" b="1" i="1" dirty="0"/>
              <a:t> </a:t>
            </a:r>
            <a:r>
              <a:rPr lang="en-US" sz="2000" b="1" i="1" dirty="0" err="1"/>
              <a:t>ses</a:t>
            </a:r>
            <a:r>
              <a:rPr lang="en-US" sz="2000" b="1" i="1" dirty="0"/>
              <a:t> droits </a:t>
            </a:r>
            <a:r>
              <a:rPr lang="bg-BG" sz="2000" b="1" i="1" dirty="0"/>
              <a:t>à </a:t>
            </a:r>
            <a:r>
              <a:rPr lang="bg-BG" sz="2000" b="1" i="1" dirty="0" err="1"/>
              <a:t>la</a:t>
            </a:r>
            <a:r>
              <a:rPr lang="bg-BG" sz="2000" b="1" i="1" dirty="0"/>
              <a:t> </a:t>
            </a:r>
            <a:r>
              <a:rPr lang="bg-BG" sz="2000" b="1" i="1" dirty="0" err="1"/>
              <a:t>liberté</a:t>
            </a:r>
            <a:r>
              <a:rPr lang="bg-BG" sz="2000" b="1" i="1" dirty="0"/>
              <a:t> </a:t>
            </a:r>
            <a:r>
              <a:rPr lang="bg-BG" sz="2000" b="1" i="1" dirty="0" err="1"/>
              <a:t>de</a:t>
            </a:r>
            <a:r>
              <a:rPr lang="bg-BG" sz="2000" b="1" i="1" dirty="0"/>
              <a:t> </a:t>
            </a:r>
            <a:r>
              <a:rPr lang="bg-BG" sz="2000" b="1" i="1" dirty="0" err="1"/>
              <a:t>parole</a:t>
            </a:r>
            <a:r>
              <a:rPr lang="bg-BG" sz="2000" b="1" i="1" dirty="0"/>
              <a:t>, </a:t>
            </a:r>
            <a:r>
              <a:rPr lang="bg-BG" sz="2000" b="1" i="1" dirty="0" err="1"/>
              <a:t>de</a:t>
            </a:r>
            <a:r>
              <a:rPr lang="bg-BG" sz="2000" b="1" i="1" dirty="0"/>
              <a:t> </a:t>
            </a:r>
            <a:r>
              <a:rPr lang="bg-BG" sz="2000" b="1" i="1" dirty="0" err="1"/>
              <a:t>pensée</a:t>
            </a:r>
            <a:r>
              <a:rPr lang="bg-BG" sz="2000" b="1" i="1" dirty="0"/>
              <a:t> </a:t>
            </a:r>
            <a:r>
              <a:rPr lang="bg-BG" sz="2000" b="1" i="1" dirty="0" err="1"/>
              <a:t>et</a:t>
            </a:r>
            <a:r>
              <a:rPr lang="bg-BG" sz="2000" b="1" i="1" dirty="0"/>
              <a:t> </a:t>
            </a:r>
            <a:r>
              <a:rPr lang="bg-BG" sz="2000" b="1" i="1" dirty="0" err="1"/>
              <a:t>d'opinion</a:t>
            </a:r>
            <a:r>
              <a:rPr lang="en-US" sz="2000" b="1" i="1" dirty="0"/>
              <a:t>. </a:t>
            </a:r>
            <a:endParaRPr lang="bg-BG" sz="2000" b="1" i="1" dirty="0"/>
          </a:p>
        </p:txBody>
      </p:sp>
      <p:pic>
        <p:nvPicPr>
          <p:cNvPr id="6150" name="Picture 6" descr="20140922PHT67505_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276475"/>
            <a:ext cx="3713162" cy="3263900"/>
          </a:xfrm>
          <a:prstGeom prst="rect">
            <a:avLst/>
          </a:prstGeom>
          <a:noFill/>
        </p:spPr>
      </p:pic>
      <p:sp>
        <p:nvSpPr>
          <p:cNvPr id="6151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51725" y="6021388"/>
            <a:ext cx="1081088" cy="503237"/>
          </a:xfrm>
          <a:prstGeom prst="leftArrow">
            <a:avLst>
              <a:gd name="adj1" fmla="val 50000"/>
              <a:gd name="adj2" fmla="val 53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bg-B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uropean_union___grunge_flag__1955_____by_undevicesimus-d6s5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Lauréats</a:t>
            </a:r>
            <a:endParaRPr lang="bg-BG" b="1" i="1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/>
          <a:srcRect l="12726" t="15755" r="13666" b="6488"/>
          <a:stretch>
            <a:fillRect/>
          </a:stretch>
        </p:blipFill>
        <p:spPr bwMode="auto">
          <a:xfrm>
            <a:off x="539750" y="1557338"/>
            <a:ext cx="835342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uropean_union___grunge_flag__1955_____by_undevicesimus-d6s5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/>
              <a:t>Lauréats</a:t>
            </a:r>
            <a:br>
              <a:rPr lang="en-US" sz="4000" b="1" i="1"/>
            </a:br>
            <a:r>
              <a:rPr lang="en-US" sz="4000" b="1" i="1"/>
              <a:t>Nelson Mandela</a:t>
            </a:r>
            <a:endParaRPr lang="bg-BG" sz="4000" b="1" i="1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4392613" cy="36004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bg-BG" sz="2400" dirty="0"/>
              <a:t>	</a:t>
            </a:r>
            <a:r>
              <a:rPr lang="fr-FR" sz="2400" b="1" i="1" dirty="0"/>
              <a:t>"Ce qui compte dans la vie n'est pas le simple fait que nous avons vécu. C'est la différence que nous avons </a:t>
            </a:r>
            <a:r>
              <a:rPr lang="fr-FR" sz="2400" b="1" i="1" dirty="0" smtClean="0"/>
              <a:t>créée </a:t>
            </a:r>
            <a:r>
              <a:rPr lang="fr-FR" sz="2400" b="1" i="1" dirty="0"/>
              <a:t>dans la vie des autres qui déterminera la signification de la vie que nous avons </a:t>
            </a:r>
            <a:r>
              <a:rPr lang="fr-FR" sz="2400" b="1" i="1" dirty="0" smtClean="0"/>
              <a:t>menée." </a:t>
            </a:r>
            <a:r>
              <a:rPr lang="fr-FR" sz="2400" b="1" i="1" dirty="0"/>
              <a:t>– Nelson Mandela</a:t>
            </a:r>
            <a:r>
              <a:rPr lang="bg-BG" sz="2400" b="1" i="1" dirty="0"/>
              <a:t>	</a:t>
            </a:r>
          </a:p>
        </p:txBody>
      </p:sp>
      <p:pic>
        <p:nvPicPr>
          <p:cNvPr id="7174" name="Picture 6" descr=" &amp;Ncy;&amp;iecy;&amp;lcy;&amp;scy;&amp;hardcy;&amp;ncy; &amp;Mcy;&amp;acy;&amp;ncy;&amp;dcy;&amp;iecy;&amp;l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205038"/>
            <a:ext cx="27590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uropean_union___grunge_flag__1955_____by_undevicesimus-d6s5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/>
              <a:t>Lauréats</a:t>
            </a:r>
            <a:br>
              <a:rPr lang="en-US" sz="4000" b="1" i="1"/>
            </a:br>
            <a:r>
              <a:rPr lang="en-US" sz="4000" b="1" i="1"/>
              <a:t>Nelson Mandela</a:t>
            </a:r>
            <a:endParaRPr lang="bg-BG" sz="4000" b="1" i="1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bg-BG" sz="2400" b="1" i="1" dirty="0"/>
              <a:t>	</a:t>
            </a:r>
            <a:r>
              <a:rPr lang="en-US" sz="2400" b="1" i="1" dirty="0"/>
              <a:t>Nelson Mandela, ensemble </a:t>
            </a:r>
            <a:r>
              <a:rPr lang="en-US" sz="2400" b="1" i="1" dirty="0" smtClean="0"/>
              <a:t>avec </a:t>
            </a:r>
            <a:r>
              <a:rPr lang="en-US" sz="2400" b="1" i="1" dirty="0" err="1"/>
              <a:t>Anatoli</a:t>
            </a:r>
            <a:r>
              <a:rPr lang="en-US" sz="2400" b="1" i="1" dirty="0"/>
              <a:t> </a:t>
            </a:r>
            <a:r>
              <a:rPr lang="en-US" sz="2400" b="1" i="1" dirty="0" err="1"/>
              <a:t>Marchenko</a:t>
            </a:r>
            <a:r>
              <a:rPr lang="en-US" sz="2400" b="1" i="1" dirty="0"/>
              <a:t>, </a:t>
            </a:r>
            <a:r>
              <a:rPr lang="en-US" sz="2400" b="1" i="1" dirty="0" err="1"/>
              <a:t>est</a:t>
            </a:r>
            <a:r>
              <a:rPr lang="en-US" sz="2400" b="1" i="1" dirty="0"/>
              <a:t> le premier </a:t>
            </a:r>
            <a:r>
              <a:rPr lang="en-US" sz="2400" b="1" i="1" dirty="0" err="1"/>
              <a:t>lauréat</a:t>
            </a:r>
            <a:r>
              <a:rPr lang="en-US" sz="2400" b="1" i="1" dirty="0"/>
              <a:t> du prix “Sakharov” en 1988. Mandela </a:t>
            </a:r>
            <a:r>
              <a:rPr lang="en-US" sz="2400" b="1" i="1" dirty="0" err="1"/>
              <a:t>est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l’activiste</a:t>
            </a:r>
            <a:r>
              <a:rPr lang="en-US" sz="2400" b="1" i="1" dirty="0" smtClean="0"/>
              <a:t> </a:t>
            </a:r>
            <a:r>
              <a:rPr lang="en-US" sz="2400" b="1" i="1" dirty="0"/>
              <a:t>le plus important </a:t>
            </a:r>
            <a:r>
              <a:rPr lang="bg-BG" sz="2400" b="1" i="1" dirty="0" err="1"/>
              <a:t>contre</a:t>
            </a:r>
            <a:r>
              <a:rPr lang="bg-BG" sz="2400" b="1" i="1" dirty="0"/>
              <a:t> </a:t>
            </a:r>
            <a:r>
              <a:rPr lang="bg-BG" sz="2400" b="1" i="1" dirty="0" err="1"/>
              <a:t>le</a:t>
            </a:r>
            <a:r>
              <a:rPr lang="bg-BG" sz="2400" b="1" i="1" dirty="0"/>
              <a:t> </a:t>
            </a:r>
            <a:r>
              <a:rPr lang="bg-BG" sz="2400" b="1" i="1" dirty="0" err="1"/>
              <a:t>système</a:t>
            </a:r>
            <a:r>
              <a:rPr lang="bg-BG" sz="2400" b="1" i="1" dirty="0"/>
              <a:t> </a:t>
            </a:r>
            <a:r>
              <a:rPr lang="bg-BG" sz="2400" b="1" i="1" dirty="0" err="1"/>
              <a:t>politique</a:t>
            </a:r>
            <a:r>
              <a:rPr lang="bg-BG" sz="2400" b="1" i="1" dirty="0"/>
              <a:t> </a:t>
            </a:r>
            <a:r>
              <a:rPr lang="bg-BG" sz="2400" b="1" i="1" dirty="0" err="1"/>
              <a:t>institutionnel</a:t>
            </a:r>
            <a:r>
              <a:rPr lang="bg-BG" sz="2400" b="1" i="1" dirty="0"/>
              <a:t> </a:t>
            </a:r>
            <a:r>
              <a:rPr lang="bg-BG" sz="2400" b="1" i="1" dirty="0" err="1"/>
              <a:t>de</a:t>
            </a:r>
            <a:r>
              <a:rPr lang="bg-BG" sz="2400" b="1" i="1" dirty="0"/>
              <a:t> </a:t>
            </a:r>
            <a:r>
              <a:rPr lang="bg-BG" sz="2400" b="1" i="1" dirty="0" err="1"/>
              <a:t>ségrégation</a:t>
            </a:r>
            <a:r>
              <a:rPr lang="bg-BG" sz="2400" b="1" i="1" dirty="0"/>
              <a:t> </a:t>
            </a:r>
            <a:r>
              <a:rPr lang="bg-BG" sz="2400" b="1" i="1" dirty="0" err="1"/>
              <a:t>raciale</a:t>
            </a:r>
            <a:r>
              <a:rPr lang="bg-BG" sz="2400" b="1" i="1" dirty="0"/>
              <a:t> (</a:t>
            </a:r>
            <a:r>
              <a:rPr lang="bg-BG" sz="2400" b="1" i="1" dirty="0" err="1"/>
              <a:t>aparthei</a:t>
            </a:r>
            <a:r>
              <a:rPr lang="en-US" sz="2400" b="1" i="1" dirty="0"/>
              <a:t>d) á </a:t>
            </a:r>
            <a:r>
              <a:rPr lang="en-US" sz="2400" b="1" i="1" dirty="0" err="1"/>
              <a:t>l’Afrique</a:t>
            </a:r>
            <a:r>
              <a:rPr lang="en-US" sz="2400" b="1" i="1" dirty="0"/>
              <a:t> du </a:t>
            </a:r>
            <a:r>
              <a:rPr lang="en-US" sz="2400" b="1" i="1" dirty="0" err="1"/>
              <a:t>Sud</a:t>
            </a:r>
            <a:r>
              <a:rPr lang="en-US" sz="2400" b="1" i="1" dirty="0"/>
              <a:t> et </a:t>
            </a:r>
            <a:r>
              <a:rPr lang="en-US" sz="2400" b="1" i="1" dirty="0" err="1"/>
              <a:t>comme</a:t>
            </a:r>
            <a:r>
              <a:rPr lang="en-US" sz="2400" b="1" i="1" dirty="0"/>
              <a:t> leader du </a:t>
            </a:r>
            <a:r>
              <a:rPr lang="bg-BG" sz="2400" b="1" i="1" dirty="0" err="1"/>
              <a:t>Congrès</a:t>
            </a:r>
            <a:r>
              <a:rPr lang="bg-BG" sz="2400" b="1" i="1" dirty="0"/>
              <a:t> </a:t>
            </a:r>
            <a:r>
              <a:rPr lang="bg-BG" sz="2400" b="1" i="1" dirty="0" err="1"/>
              <a:t>national</a:t>
            </a:r>
            <a:r>
              <a:rPr lang="bg-BG" sz="2400" b="1" i="1" dirty="0"/>
              <a:t> </a:t>
            </a:r>
            <a:r>
              <a:rPr lang="bg-BG" sz="2400" b="1" i="1" dirty="0" err="1"/>
              <a:t>africai</a:t>
            </a:r>
            <a:r>
              <a:rPr lang="en-US" sz="2400" b="1" i="1" dirty="0"/>
              <a:t>n, </a:t>
            </a:r>
            <a:r>
              <a:rPr lang="en-US" sz="2400" b="1" i="1" dirty="0" err="1"/>
              <a:t>il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représente</a:t>
            </a:r>
            <a:r>
              <a:rPr lang="en-US" sz="2400" b="1" i="1" dirty="0" smtClean="0"/>
              <a:t> </a:t>
            </a:r>
            <a:r>
              <a:rPr lang="fr-FR" sz="2400" b="1" i="1" dirty="0"/>
              <a:t>la résistance des Noirs contre le régime oppressif. Mandela passe 27 ans en prison.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sz="2400" b="1" i="1" dirty="0"/>
              <a:t>Après</a:t>
            </a:r>
            <a:r>
              <a:rPr lang="bg-BG" sz="2400" b="1" i="1" dirty="0"/>
              <a:t> </a:t>
            </a:r>
            <a:r>
              <a:rPr lang="en-US" sz="2400" b="1" i="1" dirty="0" err="1" smtClean="0"/>
              <a:t>être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devenu</a:t>
            </a:r>
            <a:r>
              <a:rPr lang="en-US" sz="2400" b="1" i="1" dirty="0" smtClean="0"/>
              <a:t> </a:t>
            </a:r>
            <a:r>
              <a:rPr lang="en-US" sz="2400" b="1" i="1" dirty="0"/>
              <a:t>le </a:t>
            </a:r>
            <a:r>
              <a:rPr lang="en-US" sz="2400" b="1" i="1" dirty="0" smtClean="0"/>
              <a:t>7-e </a:t>
            </a:r>
            <a:r>
              <a:rPr lang="bg-BG" sz="2400" b="1" i="1" dirty="0" err="1"/>
              <a:t>président</a:t>
            </a:r>
            <a:r>
              <a:rPr lang="bg-BG" sz="2400" b="1" i="1" dirty="0"/>
              <a:t> </a:t>
            </a:r>
            <a:r>
              <a:rPr lang="bg-BG" sz="2400" b="1" i="1" dirty="0" err="1"/>
              <a:t>de</a:t>
            </a:r>
            <a:r>
              <a:rPr lang="bg-BG" sz="2400" b="1" i="1" dirty="0"/>
              <a:t> </a:t>
            </a:r>
            <a:r>
              <a:rPr lang="bg-BG" sz="2400" b="1" i="1" dirty="0" err="1"/>
              <a:t>la</a:t>
            </a:r>
            <a:r>
              <a:rPr lang="bg-BG" sz="2400" b="1" i="1" dirty="0"/>
              <a:t> </a:t>
            </a:r>
            <a:r>
              <a:rPr lang="bg-BG" sz="2400" b="1" i="1" dirty="0" err="1"/>
              <a:t>République</a:t>
            </a:r>
            <a:r>
              <a:rPr lang="bg-BG" sz="2400" b="1" i="1" dirty="0"/>
              <a:t> </a:t>
            </a:r>
            <a:r>
              <a:rPr lang="bg-BG" sz="2400" b="1" i="1" dirty="0" err="1"/>
              <a:t>d'Afrique</a:t>
            </a:r>
            <a:r>
              <a:rPr lang="bg-BG" sz="2400" b="1" i="1" dirty="0"/>
              <a:t> </a:t>
            </a:r>
            <a:r>
              <a:rPr lang="bg-BG" sz="2400" b="1" i="1" dirty="0" err="1"/>
              <a:t>du</a:t>
            </a:r>
            <a:r>
              <a:rPr lang="bg-BG" sz="2400" b="1" i="1" dirty="0"/>
              <a:t> </a:t>
            </a:r>
            <a:r>
              <a:rPr lang="bg-BG" sz="2400" b="1" i="1" dirty="0" err="1"/>
              <a:t>Sud</a:t>
            </a:r>
            <a:r>
              <a:rPr lang="en-US" sz="2400" b="1" i="1" dirty="0"/>
              <a:t>, </a:t>
            </a:r>
            <a:r>
              <a:rPr lang="en-US" sz="2400" b="1" i="1" dirty="0" err="1"/>
              <a:t>il</a:t>
            </a:r>
            <a:r>
              <a:rPr lang="en-US" sz="2400" b="1" i="1" dirty="0"/>
              <a:t> </a:t>
            </a:r>
            <a:r>
              <a:rPr lang="fr-FR" sz="2400" b="1" i="1" dirty="0" smtClean="0"/>
              <a:t>encourage </a:t>
            </a:r>
            <a:r>
              <a:rPr lang="fr-FR" sz="2400" b="1" i="1" dirty="0"/>
              <a:t>vivement la politique de réconciliation entre blancs et noirs sud-africains.</a:t>
            </a:r>
            <a:r>
              <a:rPr lang="fr-FR" b="1" i="1" dirty="0"/>
              <a:t> </a:t>
            </a:r>
            <a:r>
              <a:rPr lang="bg-BG" sz="2400" b="1" i="1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uropean_union___grunge_flag__1955_____by_undevicesimus-d6s5q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/>
              <a:t>Lauréats</a:t>
            </a:r>
            <a:br>
              <a:rPr lang="en-US" sz="4000" b="1" i="1"/>
            </a:br>
            <a:r>
              <a:rPr lang="bg-BG" sz="4000" b="1" i="1"/>
              <a:t>Aung San Suu Kyi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3322637" cy="45259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bg-BG" sz="1800" dirty="0"/>
              <a:t>	</a:t>
            </a:r>
            <a:r>
              <a:rPr lang="bg-BG" sz="1800" b="1" i="1" dirty="0"/>
              <a:t>“</a:t>
            </a:r>
            <a:r>
              <a:rPr lang="fr-FR" sz="2400" b="1" i="1" dirty="0"/>
              <a:t>La liberté de </a:t>
            </a:r>
            <a:r>
              <a:rPr lang="fr-FR" sz="2400" b="1" i="1" dirty="0" smtClean="0"/>
              <a:t>la pensée </a:t>
            </a:r>
            <a:r>
              <a:rPr lang="fr-FR" sz="2400" b="1" i="1" dirty="0"/>
              <a:t>commence par le droit de poser des questions. Sur cette droite, le peuple du Myanmar a été </a:t>
            </a:r>
            <a:r>
              <a:rPr lang="fr-FR" sz="2400" b="1" i="1" dirty="0" smtClean="0"/>
              <a:t>frustré</a:t>
            </a:r>
            <a:r>
              <a:rPr lang="fr-FR" sz="2400" b="1" i="1" dirty="0" smtClean="0"/>
              <a:t> </a:t>
            </a:r>
            <a:r>
              <a:rPr lang="fr-FR" sz="2400" b="1" i="1" dirty="0"/>
              <a:t>depuis si longtemps que certains jeunes ne savent pas comment poser des questions.</a:t>
            </a:r>
            <a:r>
              <a:rPr lang="bg-BG" sz="2400" b="1" i="1" dirty="0"/>
              <a:t>”</a:t>
            </a:r>
            <a:r>
              <a:rPr lang="fr-FR" sz="2400" b="1" i="1" dirty="0"/>
              <a:t>  - Aung San Suu Kyi</a:t>
            </a:r>
            <a:r>
              <a:rPr lang="bg-BG" sz="2400" dirty="0"/>
              <a:t> </a:t>
            </a:r>
          </a:p>
        </p:txBody>
      </p:sp>
      <p:pic>
        <p:nvPicPr>
          <p:cNvPr id="10246" name="Picture 6" descr="&amp;Acy;&amp;ucy;&amp;ncy; &amp;Scy;&amp;acy;&amp;ncy; &amp;Scy;&amp;ucy; &amp;CHcy;&amp;icy;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844675"/>
            <a:ext cx="2881313" cy="432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90</Words>
  <Application>Microsoft Office PowerPoint</Application>
  <PresentationFormat>Презентация на цял екран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Проект по подразбиране</vt:lpstr>
      <vt:lpstr>Le Parlement</vt:lpstr>
      <vt:lpstr>Sommaire</vt:lpstr>
      <vt:lpstr>Qui? Quand? Oú? Pourquoi? </vt:lpstr>
      <vt:lpstr>Qui? Quand? Oú? Pourquoi?</vt:lpstr>
      <vt:lpstr>Sens du prix “Sakharov”</vt:lpstr>
      <vt:lpstr>Lauréats</vt:lpstr>
      <vt:lpstr>Lauréats Nelson Mandela</vt:lpstr>
      <vt:lpstr>Lauréats Nelson Mandela</vt:lpstr>
      <vt:lpstr>Lauréats Aung San Suu Kyi</vt:lpstr>
      <vt:lpstr>Lauréats Aung San Suu Kyi</vt:lpstr>
      <vt:lpstr>Lauréats Raif Badawi</vt:lpstr>
      <vt:lpstr>Lauréats Raif Badawi</vt:lpstr>
      <vt:lpstr>Sources utilisées</vt:lpstr>
      <vt:lpstr>Conceptrice: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Европейският</dc:title>
  <dc:creator>PC-1001</dc:creator>
  <cp:lastModifiedBy>user</cp:lastModifiedBy>
  <cp:revision>12</cp:revision>
  <dcterms:created xsi:type="dcterms:W3CDTF">2016-03-31T14:55:05Z</dcterms:created>
  <dcterms:modified xsi:type="dcterms:W3CDTF">2016-04-07T17:58:44Z</dcterms:modified>
</cp:coreProperties>
</file>