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4" r:id="rId13"/>
    <p:sldId id="268" r:id="rId14"/>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156"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7" name="Равнобедрен триъгъл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лавие 7"/>
          <p:cNvSpPr>
            <a:spLocks noGrp="1"/>
          </p:cNvSpPr>
          <p:nvPr>
            <p:ph type="ctrTitle"/>
          </p:nvPr>
        </p:nvSpPr>
        <p:spPr>
          <a:xfrm>
            <a:off x="540544" y="776288"/>
            <a:ext cx="8062912" cy="1470025"/>
          </a:xfrm>
        </p:spPr>
        <p:txBody>
          <a:bodyPr anchor="b">
            <a:normAutofit/>
          </a:bodyPr>
          <a:lstStyle>
            <a:lvl1pPr algn="r">
              <a:defRPr sz="4400"/>
            </a:lvl1pPr>
          </a:lstStyle>
          <a:p>
            <a:r>
              <a:rPr kumimoji="0" lang="bg-BG" smtClean="0"/>
              <a:t>Щракнете, за да редактирате стила на заглавието в образеца</a:t>
            </a:r>
            <a:endParaRPr kumimoji="0" lang="en-US"/>
          </a:p>
        </p:txBody>
      </p:sp>
      <p:sp>
        <p:nvSpPr>
          <p:cNvPr id="9" name="Подзаглавие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bg-BG" smtClean="0"/>
              <a:t>Щракнете, за да редактирате стила на подзаглавията в образеца</a:t>
            </a:r>
            <a:endParaRPr kumimoji="0" lang="en-US"/>
          </a:p>
        </p:txBody>
      </p:sp>
      <p:sp>
        <p:nvSpPr>
          <p:cNvPr id="28" name="Контейнер за дата 27"/>
          <p:cNvSpPr>
            <a:spLocks noGrp="1"/>
          </p:cNvSpPr>
          <p:nvPr>
            <p:ph type="dt" sz="half" idx="10"/>
          </p:nvPr>
        </p:nvSpPr>
        <p:spPr>
          <a:xfrm>
            <a:off x="1371600" y="6012656"/>
            <a:ext cx="5791200" cy="365125"/>
          </a:xfrm>
        </p:spPr>
        <p:txBody>
          <a:bodyPr tIns="0" bIns="0" anchor="t"/>
          <a:lstStyle>
            <a:lvl1pPr algn="r">
              <a:defRPr sz="1000"/>
            </a:lvl1pPr>
          </a:lstStyle>
          <a:p>
            <a:fld id="{38B2717C-E450-4757-833C-0D129CD8D1E6}" type="datetimeFigureOut">
              <a:rPr lang="bg-BG" smtClean="0"/>
              <a:pPr/>
              <a:t>25.5.2016 г.</a:t>
            </a:fld>
            <a:endParaRPr lang="bg-BG"/>
          </a:p>
        </p:txBody>
      </p:sp>
      <p:sp>
        <p:nvSpPr>
          <p:cNvPr id="17" name="Контейнер за долния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bg-BG"/>
          </a:p>
        </p:txBody>
      </p:sp>
      <p:sp>
        <p:nvSpPr>
          <p:cNvPr id="29" name="Контейнер за номер на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514F51ED-6B8F-4D8F-AA46-4ACE20ED8251}" type="slidenum">
              <a:rPr lang="bg-BG" smtClean="0"/>
              <a:pPr/>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kumimoji="0" lang="bg-BG" smtClean="0"/>
              <a:t>Щракнете, за да редактирате стила на заглавието в образеца</a:t>
            </a:r>
            <a:endParaRPr kumimoji="0" lang="en-US"/>
          </a:p>
        </p:txBody>
      </p:sp>
      <p:sp>
        <p:nvSpPr>
          <p:cNvPr id="3" name="Контейнер за вертикален текст 2"/>
          <p:cNvSpPr>
            <a:spLocks noGrp="1"/>
          </p:cNvSpPr>
          <p:nvPr>
            <p:ph type="body" orient="vert" idx="1"/>
          </p:nvPr>
        </p:nvSpPr>
        <p:spPr/>
        <p:txBody>
          <a:bodyPr vert="eaVert"/>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4" name="Контейнер за дата 3"/>
          <p:cNvSpPr>
            <a:spLocks noGrp="1"/>
          </p:cNvSpPr>
          <p:nvPr>
            <p:ph type="dt" sz="half" idx="10"/>
          </p:nvPr>
        </p:nvSpPr>
        <p:spPr/>
        <p:txBody>
          <a:bodyPr/>
          <a:lstStyle/>
          <a:p>
            <a:fld id="{38B2717C-E450-4757-833C-0D129CD8D1E6}" type="datetimeFigureOut">
              <a:rPr lang="bg-BG" smtClean="0"/>
              <a:pPr/>
              <a:t>25.5.2016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514F51ED-6B8F-4D8F-AA46-4ACE20ED8251}" type="slidenum">
              <a:rPr lang="bg-BG" smtClean="0"/>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781800" y="381000"/>
            <a:ext cx="1905000" cy="5486400"/>
          </a:xfrm>
        </p:spPr>
        <p:txBody>
          <a:bodyPr vert="eaVert"/>
          <a:lstStyle/>
          <a:p>
            <a:r>
              <a:rPr kumimoji="0" lang="bg-BG" smtClean="0"/>
              <a:t>Щракнете, за да редактирате стила на заглавието в образеца</a:t>
            </a:r>
            <a:endParaRPr kumimoji="0" lang="en-US"/>
          </a:p>
        </p:txBody>
      </p:sp>
      <p:sp>
        <p:nvSpPr>
          <p:cNvPr id="3" name="Контейнер за вертикален текст 2"/>
          <p:cNvSpPr>
            <a:spLocks noGrp="1"/>
          </p:cNvSpPr>
          <p:nvPr>
            <p:ph type="body" orient="vert" idx="1"/>
          </p:nvPr>
        </p:nvSpPr>
        <p:spPr>
          <a:xfrm>
            <a:off x="457200" y="381000"/>
            <a:ext cx="6248400" cy="5486400"/>
          </a:xfrm>
        </p:spPr>
        <p:txBody>
          <a:bodyPr vert="eaVert"/>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4" name="Контейнер за дата 3"/>
          <p:cNvSpPr>
            <a:spLocks noGrp="1"/>
          </p:cNvSpPr>
          <p:nvPr>
            <p:ph type="dt" sz="half" idx="10"/>
          </p:nvPr>
        </p:nvSpPr>
        <p:spPr/>
        <p:txBody>
          <a:bodyPr/>
          <a:lstStyle/>
          <a:p>
            <a:fld id="{38B2717C-E450-4757-833C-0D129CD8D1E6}" type="datetimeFigureOut">
              <a:rPr lang="bg-BG" smtClean="0"/>
              <a:pPr/>
              <a:t>25.5.2016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514F51ED-6B8F-4D8F-AA46-4ACE20ED8251}" type="slidenum">
              <a:rPr lang="bg-BG" smtClean="0"/>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67494"/>
            <a:ext cx="8229600" cy="1399032"/>
          </a:xfrm>
        </p:spPr>
        <p:txBody>
          <a:bodyPr/>
          <a:lstStyle/>
          <a:p>
            <a:r>
              <a:rPr kumimoji="0" lang="bg-BG" smtClean="0"/>
              <a:t>Щракнете, за да редактирате стила на заглавието в образеца</a:t>
            </a:r>
            <a:endParaRPr kumimoji="0" lang="en-US"/>
          </a:p>
        </p:txBody>
      </p:sp>
      <p:sp>
        <p:nvSpPr>
          <p:cNvPr id="3" name="Контейнер за съдържание 2"/>
          <p:cNvSpPr>
            <a:spLocks noGrp="1"/>
          </p:cNvSpPr>
          <p:nvPr>
            <p:ph idx="1"/>
          </p:nvPr>
        </p:nvSpPr>
        <p:spPr>
          <a:xfrm>
            <a:off x="457200" y="1882808"/>
            <a:ext cx="8229600" cy="4572000"/>
          </a:xfrm>
        </p:spPr>
        <p:txBody>
          <a:bodyPr/>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4" name="Контейнер за дата 3"/>
          <p:cNvSpPr>
            <a:spLocks noGrp="1"/>
          </p:cNvSpPr>
          <p:nvPr>
            <p:ph type="dt" sz="half" idx="10"/>
          </p:nvPr>
        </p:nvSpPr>
        <p:spPr>
          <a:xfrm>
            <a:off x="4791456" y="6480048"/>
            <a:ext cx="2133600" cy="301752"/>
          </a:xfrm>
        </p:spPr>
        <p:txBody>
          <a:bodyPr/>
          <a:lstStyle/>
          <a:p>
            <a:fld id="{38B2717C-E450-4757-833C-0D129CD8D1E6}" type="datetimeFigureOut">
              <a:rPr lang="bg-BG" smtClean="0"/>
              <a:pPr/>
              <a:t>25.5.2016 г.</a:t>
            </a:fld>
            <a:endParaRPr lang="bg-BG"/>
          </a:p>
        </p:txBody>
      </p:sp>
      <p:sp>
        <p:nvSpPr>
          <p:cNvPr id="5" name="Контейнер за долния колонтитул 4"/>
          <p:cNvSpPr>
            <a:spLocks noGrp="1"/>
          </p:cNvSpPr>
          <p:nvPr>
            <p:ph type="ftr" sz="quarter" idx="11"/>
          </p:nvPr>
        </p:nvSpPr>
        <p:spPr>
          <a:xfrm>
            <a:off x="457200" y="6480969"/>
            <a:ext cx="4260056" cy="300831"/>
          </a:xfrm>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514F51ED-6B8F-4D8F-AA46-4ACE20ED8251}" type="slidenum">
              <a:rPr lang="bg-BG" smtClean="0"/>
              <a:pPr/>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лавка на секция">
    <p:bg>
      <p:bgRef idx="1002">
        <a:schemeClr val="bg1"/>
      </p:bgRef>
    </p:bg>
    <p:spTree>
      <p:nvGrpSpPr>
        <p:cNvPr id="1" name=""/>
        <p:cNvGrpSpPr/>
        <p:nvPr/>
      </p:nvGrpSpPr>
      <p:grpSpPr>
        <a:xfrm>
          <a:off x="0" y="0"/>
          <a:ext cx="0" cy="0"/>
          <a:chOff x="0" y="0"/>
          <a:chExt cx="0" cy="0"/>
        </a:xfrm>
      </p:grpSpPr>
      <p:sp>
        <p:nvSpPr>
          <p:cNvPr id="9" name="Правоъгълен триъгъл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 триъгъл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Контейнер за дата 3"/>
          <p:cNvSpPr>
            <a:spLocks noGrp="1"/>
          </p:cNvSpPr>
          <p:nvPr>
            <p:ph type="dt" sz="half" idx="10"/>
          </p:nvPr>
        </p:nvSpPr>
        <p:spPr>
          <a:xfrm>
            <a:off x="6955632" y="6477000"/>
            <a:ext cx="2133600" cy="304800"/>
          </a:xfrm>
        </p:spPr>
        <p:txBody>
          <a:bodyPr/>
          <a:lstStyle/>
          <a:p>
            <a:fld id="{38B2717C-E450-4757-833C-0D129CD8D1E6}" type="datetimeFigureOut">
              <a:rPr lang="bg-BG" smtClean="0"/>
              <a:pPr/>
              <a:t>25.5.2016 г.</a:t>
            </a:fld>
            <a:endParaRPr lang="bg-BG"/>
          </a:p>
        </p:txBody>
      </p:sp>
      <p:sp>
        <p:nvSpPr>
          <p:cNvPr id="5" name="Контейнер за долния колонтитул 4"/>
          <p:cNvSpPr>
            <a:spLocks noGrp="1"/>
          </p:cNvSpPr>
          <p:nvPr>
            <p:ph type="ftr" sz="quarter" idx="11"/>
          </p:nvPr>
        </p:nvSpPr>
        <p:spPr>
          <a:xfrm>
            <a:off x="2619376" y="6480969"/>
            <a:ext cx="4260056" cy="300831"/>
          </a:xfrm>
        </p:spPr>
        <p:txBody>
          <a:bodyPr/>
          <a:lstStyle/>
          <a:p>
            <a:endParaRPr lang="bg-BG"/>
          </a:p>
        </p:txBody>
      </p:sp>
      <p:sp>
        <p:nvSpPr>
          <p:cNvPr id="6" name="Контейнер за номер на слайда 5"/>
          <p:cNvSpPr>
            <a:spLocks noGrp="1"/>
          </p:cNvSpPr>
          <p:nvPr>
            <p:ph type="sldNum" sz="quarter" idx="12"/>
          </p:nvPr>
        </p:nvSpPr>
        <p:spPr>
          <a:xfrm>
            <a:off x="8451056" y="809624"/>
            <a:ext cx="502920" cy="300831"/>
          </a:xfrm>
        </p:spPr>
        <p:txBody>
          <a:bodyPr/>
          <a:lstStyle/>
          <a:p>
            <a:fld id="{514F51ED-6B8F-4D8F-AA46-4ACE20ED8251}" type="slidenum">
              <a:rPr lang="bg-BG" smtClean="0"/>
              <a:pPr/>
              <a:t>‹#›</a:t>
            </a:fld>
            <a:endParaRPr lang="bg-BG"/>
          </a:p>
        </p:txBody>
      </p:sp>
      <p:cxnSp>
        <p:nvCxnSpPr>
          <p:cNvPr id="11" name="Право съединение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аво съединение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лавие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bg-BG" smtClean="0"/>
              <a:t>Щракнете, за да редактирате стила на заглавието в образеца</a:t>
            </a:r>
            <a:endParaRPr kumimoji="0" lang="en-US"/>
          </a:p>
        </p:txBody>
      </p:sp>
      <p:sp>
        <p:nvSpPr>
          <p:cNvPr id="3" name="Текстов контейнер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bg-BG" smtClean="0"/>
              <a:t>Щракн., за да ред. стил на загл. в обр.</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lvl1pPr marL="0" algn="l">
              <a:defRPr/>
            </a:lvl1pPr>
          </a:lstStyle>
          <a:p>
            <a:r>
              <a:rPr kumimoji="0" lang="bg-BG" smtClean="0"/>
              <a:t>Щракнете, за да редактирате стила на заглавието в образеца</a:t>
            </a:r>
            <a:endParaRPr kumimoji="0" lang="en-US"/>
          </a:p>
        </p:txBody>
      </p:sp>
      <p:sp>
        <p:nvSpPr>
          <p:cNvPr id="3" name="Контейнер за съдържани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4" name="Контейнер за съдържани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5" name="Контейнер за дата 4"/>
          <p:cNvSpPr>
            <a:spLocks noGrp="1"/>
          </p:cNvSpPr>
          <p:nvPr>
            <p:ph type="dt" sz="half" idx="10"/>
          </p:nvPr>
        </p:nvSpPr>
        <p:spPr>
          <a:xfrm>
            <a:off x="4791456" y="6480969"/>
            <a:ext cx="2133600" cy="301752"/>
          </a:xfrm>
        </p:spPr>
        <p:txBody>
          <a:bodyPr/>
          <a:lstStyle/>
          <a:p>
            <a:fld id="{38B2717C-E450-4757-833C-0D129CD8D1E6}" type="datetimeFigureOut">
              <a:rPr lang="bg-BG" smtClean="0"/>
              <a:pPr/>
              <a:t>25.5.2016 г.</a:t>
            </a:fld>
            <a:endParaRPr lang="bg-BG"/>
          </a:p>
        </p:txBody>
      </p:sp>
      <p:sp>
        <p:nvSpPr>
          <p:cNvPr id="6" name="Контейнер за долния колонтитул 5"/>
          <p:cNvSpPr>
            <a:spLocks noGrp="1"/>
          </p:cNvSpPr>
          <p:nvPr>
            <p:ph type="ftr" sz="quarter" idx="11"/>
          </p:nvPr>
        </p:nvSpPr>
        <p:spPr>
          <a:xfrm>
            <a:off x="457200" y="6480969"/>
            <a:ext cx="4260056" cy="301752"/>
          </a:xfrm>
        </p:spPr>
        <p:txBody>
          <a:bodyPr/>
          <a:lstStyle/>
          <a:p>
            <a:endParaRPr lang="bg-BG"/>
          </a:p>
        </p:txBody>
      </p:sp>
      <p:sp>
        <p:nvSpPr>
          <p:cNvPr id="7" name="Контейнер за номер на слайда 6"/>
          <p:cNvSpPr>
            <a:spLocks noGrp="1"/>
          </p:cNvSpPr>
          <p:nvPr>
            <p:ph type="sldNum" sz="quarter" idx="12"/>
          </p:nvPr>
        </p:nvSpPr>
        <p:spPr>
          <a:xfrm>
            <a:off x="7589520" y="6480969"/>
            <a:ext cx="502920" cy="301752"/>
          </a:xfrm>
        </p:spPr>
        <p:txBody>
          <a:bodyPr/>
          <a:lstStyle/>
          <a:p>
            <a:fld id="{514F51ED-6B8F-4D8F-AA46-4ACE20ED8251}" type="slidenum">
              <a:rPr lang="bg-BG" smtClean="0"/>
              <a:pPr/>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bg-BG" smtClean="0"/>
              <a:t>Щракнете, за да редактирате стила на заглавието в образеца</a:t>
            </a:r>
            <a:endParaRPr kumimoji="0" lang="en-US"/>
          </a:p>
        </p:txBody>
      </p:sp>
      <p:sp>
        <p:nvSpPr>
          <p:cNvPr id="3" name="Текстов контейнер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bg-BG" smtClean="0"/>
              <a:t>Щракн., за да ред. стил на загл. в обр.</a:t>
            </a:r>
          </a:p>
        </p:txBody>
      </p:sp>
      <p:sp>
        <p:nvSpPr>
          <p:cNvPr id="4" name="Текстов контейнер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bg-BG" smtClean="0"/>
              <a:t>Щракн., за да ред. стил на загл. в обр.</a:t>
            </a:r>
          </a:p>
        </p:txBody>
      </p:sp>
      <p:sp>
        <p:nvSpPr>
          <p:cNvPr id="5" name="Контейнер за съдържани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6" name="Контейнер за съдържани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7" name="Контейнер за дата 6"/>
          <p:cNvSpPr>
            <a:spLocks noGrp="1"/>
          </p:cNvSpPr>
          <p:nvPr>
            <p:ph type="dt" sz="half" idx="10"/>
          </p:nvPr>
        </p:nvSpPr>
        <p:spPr>
          <a:xfrm>
            <a:off x="4791456" y="6480969"/>
            <a:ext cx="2130552" cy="301752"/>
          </a:xfrm>
        </p:spPr>
        <p:txBody>
          <a:bodyPr/>
          <a:lstStyle/>
          <a:p>
            <a:fld id="{38B2717C-E450-4757-833C-0D129CD8D1E6}" type="datetimeFigureOut">
              <a:rPr lang="bg-BG" smtClean="0"/>
              <a:pPr/>
              <a:t>25.5.2016 г.</a:t>
            </a:fld>
            <a:endParaRPr lang="bg-BG"/>
          </a:p>
        </p:txBody>
      </p:sp>
      <p:sp>
        <p:nvSpPr>
          <p:cNvPr id="8" name="Контейнер за долния колонтитул 7"/>
          <p:cNvSpPr>
            <a:spLocks noGrp="1"/>
          </p:cNvSpPr>
          <p:nvPr>
            <p:ph type="ftr" sz="quarter" idx="11"/>
          </p:nvPr>
        </p:nvSpPr>
        <p:spPr>
          <a:xfrm>
            <a:off x="457200" y="6480969"/>
            <a:ext cx="4261104" cy="301752"/>
          </a:xfrm>
        </p:spPr>
        <p:txBody>
          <a:bodyPr/>
          <a:lstStyle/>
          <a:p>
            <a:endParaRPr lang="bg-BG"/>
          </a:p>
        </p:txBody>
      </p:sp>
      <p:sp>
        <p:nvSpPr>
          <p:cNvPr id="9" name="Контейнер за номер на слайда 8"/>
          <p:cNvSpPr>
            <a:spLocks noGrp="1"/>
          </p:cNvSpPr>
          <p:nvPr>
            <p:ph type="sldNum" sz="quarter" idx="12"/>
          </p:nvPr>
        </p:nvSpPr>
        <p:spPr>
          <a:xfrm>
            <a:off x="7589520" y="6483096"/>
            <a:ext cx="502920" cy="301752"/>
          </a:xfrm>
        </p:spPr>
        <p:txBody>
          <a:bodyPr/>
          <a:lstStyle>
            <a:lvl1pPr algn="ctr">
              <a:defRPr/>
            </a:lvl1pPr>
          </a:lstStyle>
          <a:p>
            <a:fld id="{514F51ED-6B8F-4D8F-AA46-4ACE20ED8251}" type="slidenum">
              <a:rPr lang="bg-BG" smtClean="0"/>
              <a:pPr/>
              <a:t>‹#›</a:t>
            </a:fld>
            <a:endParaRPr lang="bg-BG"/>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lvl1pPr>
              <a:defRPr b="0"/>
            </a:lvl1pPr>
          </a:lstStyle>
          <a:p>
            <a:r>
              <a:rPr kumimoji="0" lang="bg-BG" smtClean="0"/>
              <a:t>Щракнете, за да редактирате стила на заглавието в образеца</a:t>
            </a:r>
            <a:endParaRPr kumimoji="0" lang="en-US"/>
          </a:p>
        </p:txBody>
      </p:sp>
      <p:sp>
        <p:nvSpPr>
          <p:cNvPr id="3" name="Контейнер за дата 2"/>
          <p:cNvSpPr>
            <a:spLocks noGrp="1"/>
          </p:cNvSpPr>
          <p:nvPr>
            <p:ph type="dt" sz="half" idx="10"/>
          </p:nvPr>
        </p:nvSpPr>
        <p:spPr/>
        <p:txBody>
          <a:bodyPr/>
          <a:lstStyle/>
          <a:p>
            <a:fld id="{38B2717C-E450-4757-833C-0D129CD8D1E6}" type="datetimeFigureOut">
              <a:rPr lang="bg-BG" smtClean="0"/>
              <a:pPr/>
              <a:t>25.5.2016 г.</a:t>
            </a:fld>
            <a:endParaRPr lang="bg-BG"/>
          </a:p>
        </p:txBody>
      </p:sp>
      <p:sp>
        <p:nvSpPr>
          <p:cNvPr id="4" name="Контейнер за долния колонтитул 3"/>
          <p:cNvSpPr>
            <a:spLocks noGrp="1"/>
          </p:cNvSpPr>
          <p:nvPr>
            <p:ph type="ftr" sz="quarter" idx="11"/>
          </p:nvPr>
        </p:nvSpPr>
        <p:spPr/>
        <p:txBody>
          <a:bodyPr/>
          <a:lstStyle/>
          <a:p>
            <a:endParaRPr lang="bg-BG"/>
          </a:p>
        </p:txBody>
      </p:sp>
      <p:sp>
        <p:nvSpPr>
          <p:cNvPr id="5" name="Контейнер за номер на слайда 4"/>
          <p:cNvSpPr>
            <a:spLocks noGrp="1"/>
          </p:cNvSpPr>
          <p:nvPr>
            <p:ph type="sldNum" sz="quarter" idx="12"/>
          </p:nvPr>
        </p:nvSpPr>
        <p:spPr/>
        <p:txBody>
          <a:bodyPr/>
          <a:lstStyle/>
          <a:p>
            <a:fld id="{514F51ED-6B8F-4D8F-AA46-4ACE20ED8251}" type="slidenum">
              <a:rPr lang="bg-BG" smtClean="0"/>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a:xfrm>
            <a:off x="4791456" y="6480969"/>
            <a:ext cx="2133600" cy="301752"/>
          </a:xfrm>
        </p:spPr>
        <p:txBody>
          <a:bodyPr/>
          <a:lstStyle/>
          <a:p>
            <a:fld id="{38B2717C-E450-4757-833C-0D129CD8D1E6}" type="datetimeFigureOut">
              <a:rPr lang="bg-BG" smtClean="0"/>
              <a:pPr/>
              <a:t>25.5.2016 г.</a:t>
            </a:fld>
            <a:endParaRPr lang="bg-BG"/>
          </a:p>
        </p:txBody>
      </p:sp>
      <p:sp>
        <p:nvSpPr>
          <p:cNvPr id="3" name="Контейнер за долния колонтитул 2"/>
          <p:cNvSpPr>
            <a:spLocks noGrp="1"/>
          </p:cNvSpPr>
          <p:nvPr>
            <p:ph type="ftr" sz="quarter" idx="11"/>
          </p:nvPr>
        </p:nvSpPr>
        <p:spPr>
          <a:xfrm>
            <a:off x="457200" y="6481890"/>
            <a:ext cx="4260056" cy="300831"/>
          </a:xfrm>
        </p:spPr>
        <p:txBody>
          <a:bodyPr/>
          <a:lstStyle/>
          <a:p>
            <a:endParaRPr lang="bg-BG"/>
          </a:p>
        </p:txBody>
      </p:sp>
      <p:sp>
        <p:nvSpPr>
          <p:cNvPr id="4" name="Контейнер за номер на слайда 3"/>
          <p:cNvSpPr>
            <a:spLocks noGrp="1"/>
          </p:cNvSpPr>
          <p:nvPr>
            <p:ph type="sldNum" sz="quarter" idx="12"/>
          </p:nvPr>
        </p:nvSpPr>
        <p:spPr>
          <a:xfrm>
            <a:off x="7589520" y="6480969"/>
            <a:ext cx="502920" cy="301752"/>
          </a:xfrm>
        </p:spPr>
        <p:txBody>
          <a:bodyPr/>
          <a:lstStyle/>
          <a:p>
            <a:fld id="{514F51ED-6B8F-4D8F-AA46-4ACE20ED8251}" type="slidenum">
              <a:rPr lang="bg-BG" smtClean="0"/>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Съдържание с надпис">
    <p:bg>
      <p:bgRef idx="1002">
        <a:schemeClr val="bg2"/>
      </p:bgRef>
    </p:bg>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bg-BG" smtClean="0"/>
              <a:t>Щракнете, за да редактирате стила на заглавието в образеца</a:t>
            </a:r>
            <a:endParaRPr kumimoji="0" lang="en-US"/>
          </a:p>
        </p:txBody>
      </p:sp>
      <p:sp>
        <p:nvSpPr>
          <p:cNvPr id="3" name="Текстов контейнер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bg-BG" smtClean="0"/>
              <a:t>Щракн., за да ред. стил на загл. в обр.</a:t>
            </a:r>
          </a:p>
        </p:txBody>
      </p:sp>
      <p:sp>
        <p:nvSpPr>
          <p:cNvPr id="4" name="Контейнер за съдържани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5" name="Контейнер за дата 4"/>
          <p:cNvSpPr>
            <a:spLocks noGrp="1"/>
          </p:cNvSpPr>
          <p:nvPr>
            <p:ph type="dt" sz="half" idx="10"/>
          </p:nvPr>
        </p:nvSpPr>
        <p:spPr>
          <a:xfrm>
            <a:off x="6278976" y="6556248"/>
            <a:ext cx="2133600" cy="301752"/>
          </a:xfrm>
        </p:spPr>
        <p:txBody>
          <a:bodyPr/>
          <a:lstStyle>
            <a:lvl1pPr>
              <a:defRPr sz="900"/>
            </a:lvl1pPr>
          </a:lstStyle>
          <a:p>
            <a:fld id="{38B2717C-E450-4757-833C-0D129CD8D1E6}" type="datetimeFigureOut">
              <a:rPr lang="bg-BG" smtClean="0"/>
              <a:pPr/>
              <a:t>25.5.2016 г.</a:t>
            </a:fld>
            <a:endParaRPr lang="bg-BG"/>
          </a:p>
        </p:txBody>
      </p:sp>
      <p:sp>
        <p:nvSpPr>
          <p:cNvPr id="6" name="Контейнер за долния колонтитул 5"/>
          <p:cNvSpPr>
            <a:spLocks noGrp="1"/>
          </p:cNvSpPr>
          <p:nvPr>
            <p:ph type="ftr" sz="quarter" idx="11"/>
          </p:nvPr>
        </p:nvSpPr>
        <p:spPr>
          <a:xfrm>
            <a:off x="1135856" y="6556248"/>
            <a:ext cx="5143120" cy="301752"/>
          </a:xfrm>
        </p:spPr>
        <p:txBody>
          <a:bodyPr/>
          <a:lstStyle>
            <a:lvl1pPr>
              <a:defRPr sz="900"/>
            </a:lvl1pPr>
          </a:lstStyle>
          <a:p>
            <a:endParaRPr lang="bg-BG"/>
          </a:p>
        </p:txBody>
      </p:sp>
      <p:sp>
        <p:nvSpPr>
          <p:cNvPr id="7" name="Контейнер за номер на слайда 6"/>
          <p:cNvSpPr>
            <a:spLocks noGrp="1"/>
          </p:cNvSpPr>
          <p:nvPr>
            <p:ph type="sldNum" sz="quarter" idx="12"/>
          </p:nvPr>
        </p:nvSpPr>
        <p:spPr>
          <a:xfrm>
            <a:off x="8410576" y="6556248"/>
            <a:ext cx="502920" cy="301752"/>
          </a:xfrm>
        </p:spPr>
        <p:txBody>
          <a:bodyPr/>
          <a:lstStyle>
            <a:lvl1pPr>
              <a:defRPr sz="900"/>
            </a:lvl1pPr>
          </a:lstStyle>
          <a:p>
            <a:fld id="{514F51ED-6B8F-4D8F-AA46-4ACE20ED8251}" type="slidenum">
              <a:rPr lang="bg-BG" smtClean="0"/>
              <a:pPr/>
              <a:t>‹#›</a:t>
            </a:fld>
            <a:endParaRPr lang="bg-BG"/>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Картина с надпис">
    <p:bg>
      <p:bgRef idx="1002">
        <a:schemeClr val="bg1"/>
      </p:bgRef>
    </p:bg>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bg-BG" smtClean="0"/>
              <a:t>Щракнете, за да редактирате стила на заглавието в образеца</a:t>
            </a:r>
            <a:endParaRPr kumimoji="0" lang="en-US"/>
          </a:p>
        </p:txBody>
      </p:sp>
      <p:sp>
        <p:nvSpPr>
          <p:cNvPr id="3" name="Контейнер за картина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bg-BG" smtClean="0"/>
              <a:t>Щракнете върху иконата, за да добавите картина</a:t>
            </a:r>
            <a:endParaRPr kumimoji="0" lang="en-US" dirty="0"/>
          </a:p>
        </p:txBody>
      </p:sp>
      <p:sp>
        <p:nvSpPr>
          <p:cNvPr id="4" name="Текстов контейнер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bg-BG" smtClean="0"/>
              <a:t>Щракн., за да ред. стил на загл. в обр.</a:t>
            </a:r>
          </a:p>
        </p:txBody>
      </p:sp>
      <p:sp>
        <p:nvSpPr>
          <p:cNvPr id="5" name="Контейнер за дата 4"/>
          <p:cNvSpPr>
            <a:spLocks noGrp="1"/>
          </p:cNvSpPr>
          <p:nvPr>
            <p:ph type="dt" sz="half" idx="10"/>
          </p:nvPr>
        </p:nvSpPr>
        <p:spPr>
          <a:xfrm>
            <a:off x="6108192" y="6556248"/>
            <a:ext cx="2103120" cy="301752"/>
          </a:xfrm>
        </p:spPr>
        <p:txBody>
          <a:bodyPr/>
          <a:lstStyle>
            <a:lvl1pPr>
              <a:defRPr sz="900"/>
            </a:lvl1pPr>
          </a:lstStyle>
          <a:p>
            <a:fld id="{38B2717C-E450-4757-833C-0D129CD8D1E6}" type="datetimeFigureOut">
              <a:rPr lang="bg-BG" smtClean="0"/>
              <a:pPr/>
              <a:t>25.5.2016 г.</a:t>
            </a:fld>
            <a:endParaRPr lang="bg-BG"/>
          </a:p>
        </p:txBody>
      </p:sp>
      <p:sp>
        <p:nvSpPr>
          <p:cNvPr id="6" name="Контейнер за долния колонтитул 5"/>
          <p:cNvSpPr>
            <a:spLocks noGrp="1"/>
          </p:cNvSpPr>
          <p:nvPr>
            <p:ph type="ftr" sz="quarter" idx="11"/>
          </p:nvPr>
        </p:nvSpPr>
        <p:spPr>
          <a:xfrm>
            <a:off x="1170432" y="6557169"/>
            <a:ext cx="4948072" cy="301752"/>
          </a:xfrm>
        </p:spPr>
        <p:txBody>
          <a:bodyPr/>
          <a:lstStyle>
            <a:lvl1pPr>
              <a:defRPr sz="900"/>
            </a:lvl1pPr>
          </a:lstStyle>
          <a:p>
            <a:endParaRPr lang="bg-BG"/>
          </a:p>
        </p:txBody>
      </p:sp>
      <p:sp>
        <p:nvSpPr>
          <p:cNvPr id="7" name="Контейнер за номер на слайда 6"/>
          <p:cNvSpPr>
            <a:spLocks noGrp="1"/>
          </p:cNvSpPr>
          <p:nvPr>
            <p:ph type="sldNum" sz="quarter" idx="12"/>
          </p:nvPr>
        </p:nvSpPr>
        <p:spPr>
          <a:xfrm>
            <a:off x="8217192" y="6556248"/>
            <a:ext cx="365760" cy="301752"/>
          </a:xfrm>
        </p:spPr>
        <p:txBody>
          <a:bodyPr/>
          <a:lstStyle>
            <a:lvl1pPr algn="ctr">
              <a:defRPr sz="900"/>
            </a:lvl1pPr>
          </a:lstStyle>
          <a:p>
            <a:fld id="{514F51ED-6B8F-4D8F-AA46-4ACE20ED8251}" type="slidenum">
              <a:rPr lang="bg-BG" smtClean="0"/>
              <a:pPr/>
              <a:t>‹#›</a:t>
            </a:fld>
            <a:endParaRPr lang="bg-BG"/>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авоъгълен триъгъл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аво съединение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аво съединение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Контейнер за заглавие 21"/>
          <p:cNvSpPr>
            <a:spLocks noGrp="1"/>
          </p:cNvSpPr>
          <p:nvPr>
            <p:ph type="title"/>
          </p:nvPr>
        </p:nvSpPr>
        <p:spPr>
          <a:xfrm>
            <a:off x="457200" y="267494"/>
            <a:ext cx="8229600" cy="1399032"/>
          </a:xfrm>
          <a:prstGeom prst="rect">
            <a:avLst/>
          </a:prstGeom>
        </p:spPr>
        <p:txBody>
          <a:bodyPr vert="horz" anchor="ctr">
            <a:normAutofit/>
          </a:bodyPr>
          <a:lstStyle/>
          <a:p>
            <a:r>
              <a:rPr kumimoji="0" lang="bg-BG" smtClean="0"/>
              <a:t>Щракнете, за да редактирате стила на заглавието в образеца</a:t>
            </a:r>
            <a:endParaRPr kumimoji="0" lang="en-US"/>
          </a:p>
        </p:txBody>
      </p:sp>
      <p:sp>
        <p:nvSpPr>
          <p:cNvPr id="13" name="Текстов контейнер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bg-BG" smtClean="0"/>
              <a:t>Щракн., за да ред. стил на загл. в обр.</a:t>
            </a:r>
          </a:p>
          <a:p>
            <a:pPr lvl="1" eaLnBrk="1" latinLnBrk="0" hangingPunct="1"/>
            <a:r>
              <a:rPr kumimoji="0" lang="bg-BG" smtClean="0"/>
              <a:t>Второ ниво</a:t>
            </a:r>
          </a:p>
          <a:p>
            <a:pPr lvl="2" eaLnBrk="1" latinLnBrk="0" hangingPunct="1"/>
            <a:r>
              <a:rPr kumimoji="0" lang="bg-BG" smtClean="0"/>
              <a:t>Трето ниво</a:t>
            </a:r>
          </a:p>
          <a:p>
            <a:pPr lvl="3" eaLnBrk="1" latinLnBrk="0" hangingPunct="1"/>
            <a:r>
              <a:rPr kumimoji="0" lang="bg-BG" smtClean="0"/>
              <a:t>Четвърто ниво</a:t>
            </a:r>
          </a:p>
          <a:p>
            <a:pPr lvl="4" eaLnBrk="1" latinLnBrk="0" hangingPunct="1"/>
            <a:r>
              <a:rPr kumimoji="0" lang="bg-BG" smtClean="0"/>
              <a:t>Пето ниво</a:t>
            </a:r>
            <a:endParaRPr kumimoji="0" lang="en-US"/>
          </a:p>
        </p:txBody>
      </p:sp>
      <p:sp>
        <p:nvSpPr>
          <p:cNvPr id="14" name="Контейнер за 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38B2717C-E450-4757-833C-0D129CD8D1E6}" type="datetimeFigureOut">
              <a:rPr lang="bg-BG" smtClean="0"/>
              <a:pPr/>
              <a:t>25.5.2016 г.</a:t>
            </a:fld>
            <a:endParaRPr lang="bg-BG"/>
          </a:p>
        </p:txBody>
      </p:sp>
      <p:sp>
        <p:nvSpPr>
          <p:cNvPr id="3" name="Контейнер за долния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bg-BG"/>
          </a:p>
        </p:txBody>
      </p:sp>
      <p:sp>
        <p:nvSpPr>
          <p:cNvPr id="23" name="Контейнер за номер на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514F51ED-6B8F-4D8F-AA46-4ACE20ED8251}" type="slidenum">
              <a:rPr lang="bg-BG" smtClean="0"/>
              <a:pPr/>
              <a:t>‹#›</a:t>
            </a:fld>
            <a:endParaRPr lang="bg-BG"/>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714348" y="476673"/>
            <a:ext cx="7572428" cy="1368152"/>
          </a:xfrm>
        </p:spPr>
        <p:txBody>
          <a:bodyPr/>
          <a:lstStyle/>
          <a:p>
            <a:r>
              <a:rPr lang="fr-FR" dirty="0" smtClean="0"/>
              <a:t>Le sport dans l’Antiquité</a:t>
            </a:r>
            <a:endParaRPr lang="fr-FR" dirty="0"/>
          </a:p>
        </p:txBody>
      </p:sp>
      <p:pic>
        <p:nvPicPr>
          <p:cNvPr id="4" name="Картина 3" descr="Pankration-3.jpg"/>
          <p:cNvPicPr>
            <a:picLocks noChangeAspect="1"/>
          </p:cNvPicPr>
          <p:nvPr/>
        </p:nvPicPr>
        <p:blipFill>
          <a:blip r:embed="rId2" cstate="print"/>
          <a:stretch>
            <a:fillRect/>
          </a:stretch>
        </p:blipFill>
        <p:spPr>
          <a:xfrm>
            <a:off x="1285852" y="2285992"/>
            <a:ext cx="6696744" cy="3960440"/>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артина 4" descr="illustration-03.jpg"/>
          <p:cNvPicPr>
            <a:picLocks noChangeAspect="1"/>
          </p:cNvPicPr>
          <p:nvPr/>
        </p:nvPicPr>
        <p:blipFill>
          <a:blip r:embed="rId2" cstate="print"/>
          <a:stretch>
            <a:fillRect/>
          </a:stretch>
        </p:blipFill>
        <p:spPr>
          <a:xfrm>
            <a:off x="1" y="0"/>
            <a:ext cx="9144000" cy="6858000"/>
          </a:xfrm>
          <a:prstGeom prst="rect">
            <a:avLst/>
          </a:prstGeom>
          <a:ln w="228600" cap="sq" cmpd="thickThin">
            <a:solidFill>
              <a:srgbClr val="000000"/>
            </a:solidFill>
            <a:prstDash val="solid"/>
            <a:miter lim="800000"/>
          </a:ln>
          <a:effectLst>
            <a:innerShdw blurRad="76200">
              <a:srgbClr val="000000"/>
            </a:innerShdw>
          </a:effectLst>
        </p:spPr>
      </p:pic>
      <p:sp>
        <p:nvSpPr>
          <p:cNvPr id="6" name="Текстово поле 5"/>
          <p:cNvSpPr txBox="1"/>
          <p:nvPr/>
        </p:nvSpPr>
        <p:spPr>
          <a:xfrm>
            <a:off x="2267744" y="476673"/>
            <a:ext cx="4032448" cy="954107"/>
          </a:xfrm>
          <a:prstGeom prst="rect">
            <a:avLst/>
          </a:prstGeom>
          <a:noFill/>
        </p:spPr>
        <p:txBody>
          <a:bodyPr wrap="square" rtlCol="0">
            <a:spAutoFit/>
          </a:bodyPr>
          <a:lstStyle/>
          <a:p>
            <a:r>
              <a:rPr lang="en-US" sz="2800" dirty="0" smtClean="0">
                <a:solidFill>
                  <a:schemeClr val="accent2">
                    <a:lumMod val="60000"/>
                    <a:lumOff val="40000"/>
                  </a:schemeClr>
                </a:solidFill>
              </a:rPr>
              <a:t>Les </a:t>
            </a:r>
            <a:r>
              <a:rPr lang="en-US" sz="2800" dirty="0" err="1" smtClean="0">
                <a:solidFill>
                  <a:schemeClr val="accent2">
                    <a:lumMod val="60000"/>
                    <a:lumOff val="40000"/>
                  </a:schemeClr>
                </a:solidFill>
              </a:rPr>
              <a:t>hommes</a:t>
            </a:r>
            <a:r>
              <a:rPr lang="en-US" sz="2800" dirty="0" smtClean="0">
                <a:solidFill>
                  <a:schemeClr val="accent2">
                    <a:lumMod val="60000"/>
                    <a:lumOff val="40000"/>
                  </a:schemeClr>
                </a:solidFill>
              </a:rPr>
              <a:t> </a:t>
            </a:r>
            <a:r>
              <a:rPr lang="en-US" sz="2800" dirty="0" err="1" smtClean="0">
                <a:solidFill>
                  <a:schemeClr val="accent2">
                    <a:lumMod val="60000"/>
                    <a:lumOff val="40000"/>
                  </a:schemeClr>
                </a:solidFill>
              </a:rPr>
              <a:t>dans</a:t>
            </a:r>
            <a:r>
              <a:rPr lang="en-US" sz="2800" dirty="0" smtClean="0">
                <a:solidFill>
                  <a:schemeClr val="accent2">
                    <a:lumMod val="60000"/>
                    <a:lumOff val="40000"/>
                  </a:schemeClr>
                </a:solidFill>
              </a:rPr>
              <a:t> les </a:t>
            </a:r>
            <a:r>
              <a:rPr lang="en-US" sz="2800" dirty="0" err="1" smtClean="0">
                <a:solidFill>
                  <a:schemeClr val="accent2">
                    <a:lumMod val="60000"/>
                    <a:lumOff val="40000"/>
                  </a:schemeClr>
                </a:solidFill>
              </a:rPr>
              <a:t>joyeux</a:t>
            </a:r>
            <a:endParaRPr lang="bg-BG" sz="2800" dirty="0">
              <a:solidFill>
                <a:schemeClr val="accent2">
                  <a:lumMod val="60000"/>
                  <a:lumOff val="40000"/>
                </a:schemeClr>
              </a:solidFill>
            </a:endParaRPr>
          </a:p>
        </p:txBody>
      </p:sp>
      <p:sp>
        <p:nvSpPr>
          <p:cNvPr id="7" name="Текстово поле 6"/>
          <p:cNvSpPr txBox="1"/>
          <p:nvPr/>
        </p:nvSpPr>
        <p:spPr>
          <a:xfrm>
            <a:off x="971600" y="1772816"/>
            <a:ext cx="6840760" cy="3785652"/>
          </a:xfrm>
          <a:prstGeom prst="rect">
            <a:avLst/>
          </a:prstGeom>
          <a:noFill/>
        </p:spPr>
        <p:txBody>
          <a:bodyPr wrap="square" rtlCol="0">
            <a:spAutoFit/>
          </a:bodyPr>
          <a:lstStyle/>
          <a:p>
            <a:r>
              <a:rPr lang="fr-FR" sz="2000" dirty="0" smtClean="0">
                <a:solidFill>
                  <a:srgbClr val="FF0000"/>
                </a:solidFill>
              </a:rPr>
              <a:t>Seuls les hommes qui sont des citoyens libres et n’étaient pas coupables de crimes graves avaient droit  de participer aux jeux. Cela exigeait beaucoup de temps et d'argent, les participants étaient pour la plupart des aristocrates et des athlètes professionnels. La plupart des athlètes avaient des entraîneurs personnels et s’entraînaient chaque jour pendant au moins dix mois avant les jeux. Un mois avant les Jeux tous les athlètes se réunissaient dans la ville d’Elis, où les juges observaient leur formation pour déterminer lesquels pouvaient participer. C’étaient seulement les meilleurs d'entre eux.</a:t>
            </a:r>
            <a:endParaRPr lang="bg-BG" sz="2000" dirty="0">
              <a:solidFill>
                <a:srgbClr val="FF0000"/>
              </a:solidFill>
            </a:endParaRPr>
          </a:p>
        </p:txBody>
      </p:sp>
    </p:spTree>
  </p:cSld>
  <p:clrMapOvr>
    <a:masterClrMapping/>
  </p:clrMapOvr>
  <p:transition>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en-US" dirty="0" smtClean="0"/>
              <a:t>Les femmes</a:t>
            </a:r>
            <a:endParaRPr lang="bg-BG" dirty="0"/>
          </a:p>
        </p:txBody>
      </p:sp>
      <p:sp>
        <p:nvSpPr>
          <p:cNvPr id="3" name="Контейнер за съдържание 2"/>
          <p:cNvSpPr>
            <a:spLocks noGrp="1"/>
          </p:cNvSpPr>
          <p:nvPr>
            <p:ph idx="1"/>
          </p:nvPr>
        </p:nvSpPr>
        <p:spPr/>
        <p:txBody>
          <a:bodyPr>
            <a:normAutofit/>
          </a:bodyPr>
          <a:lstStyle/>
          <a:p>
            <a:r>
              <a:rPr lang="fr-FR" sz="2000" dirty="0" smtClean="0"/>
              <a:t>Les femmes ne pouvaient pas se présenter au stade ni comme athlètes, ni comme spectateurs. La seule femme qui pouvaient observer la célèbre course était Demeter - la déesse de la fertilité.</a:t>
            </a:r>
            <a:endParaRPr lang="bg-BG" sz="2000" dirty="0"/>
          </a:p>
        </p:txBody>
      </p:sp>
      <p:pic>
        <p:nvPicPr>
          <p:cNvPr id="4" name="Картина 3" descr="images (3).jpg"/>
          <p:cNvPicPr>
            <a:picLocks noChangeAspect="1"/>
          </p:cNvPicPr>
          <p:nvPr/>
        </p:nvPicPr>
        <p:blipFill>
          <a:blip r:embed="rId2" cstate="print"/>
          <a:stretch>
            <a:fillRect/>
          </a:stretch>
        </p:blipFill>
        <p:spPr>
          <a:xfrm>
            <a:off x="0" y="3501008"/>
            <a:ext cx="2267744" cy="3356992"/>
          </a:xfrm>
          <a:prstGeom prst="rect">
            <a:avLst/>
          </a:prstGeom>
          <a:ln>
            <a:noFill/>
          </a:ln>
          <a:effectLst>
            <a:softEdge rad="112500"/>
          </a:effectLst>
        </p:spPr>
      </p:pic>
      <p:pic>
        <p:nvPicPr>
          <p:cNvPr id="5" name="Картина 4" descr="T15.1Asteria.jpg"/>
          <p:cNvPicPr>
            <a:picLocks noChangeAspect="1"/>
          </p:cNvPicPr>
          <p:nvPr/>
        </p:nvPicPr>
        <p:blipFill>
          <a:blip r:embed="rId3" cstate="print"/>
          <a:stretch>
            <a:fillRect/>
          </a:stretch>
        </p:blipFill>
        <p:spPr>
          <a:xfrm>
            <a:off x="2195736" y="3573016"/>
            <a:ext cx="3333750" cy="3284984"/>
          </a:xfrm>
          <a:prstGeom prst="rect">
            <a:avLst/>
          </a:prstGeom>
          <a:ln>
            <a:noFill/>
          </a:ln>
          <a:effectLst>
            <a:softEdge rad="112500"/>
          </a:effectLst>
        </p:spPr>
      </p:pic>
      <p:pic>
        <p:nvPicPr>
          <p:cNvPr id="6" name="Картина 5" descr="tumblr_lxop08alZ41qe7pbfo1_1280.jpg"/>
          <p:cNvPicPr>
            <a:picLocks noChangeAspect="1"/>
          </p:cNvPicPr>
          <p:nvPr/>
        </p:nvPicPr>
        <p:blipFill>
          <a:blip r:embed="rId4" cstate="print"/>
          <a:stretch>
            <a:fillRect/>
          </a:stretch>
        </p:blipFill>
        <p:spPr>
          <a:xfrm>
            <a:off x="5436096" y="3573017"/>
            <a:ext cx="3707904" cy="3284984"/>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395536" y="188640"/>
            <a:ext cx="8229600" cy="1189854"/>
          </a:xfrm>
        </p:spPr>
        <p:txBody>
          <a:bodyPr/>
          <a:lstStyle/>
          <a:p>
            <a:r>
              <a:rPr lang="en-US" dirty="0" smtClean="0"/>
              <a:t>Les prix pour les </a:t>
            </a:r>
            <a:r>
              <a:rPr lang="en-US" dirty="0" err="1" smtClean="0"/>
              <a:t>gagnants</a:t>
            </a:r>
            <a:endParaRPr lang="bg-BG" dirty="0"/>
          </a:p>
        </p:txBody>
      </p:sp>
      <p:sp>
        <p:nvSpPr>
          <p:cNvPr id="3" name="Контейнер за съдържание 2"/>
          <p:cNvSpPr>
            <a:spLocks noGrp="1"/>
          </p:cNvSpPr>
          <p:nvPr>
            <p:ph idx="1"/>
          </p:nvPr>
        </p:nvSpPr>
        <p:spPr>
          <a:xfrm>
            <a:off x="323528" y="1340768"/>
            <a:ext cx="6048672" cy="5184576"/>
          </a:xfrm>
        </p:spPr>
        <p:txBody>
          <a:bodyPr>
            <a:normAutofit/>
          </a:bodyPr>
          <a:lstStyle/>
          <a:p>
            <a:r>
              <a:rPr lang="fr-FR" sz="2000" dirty="0" smtClean="0"/>
              <a:t>Les gagnants recevaient une couronne d'olivier sacré qui avait poussé ses branches en face du temple de Zeus. Ils avaient le droit de mettre leur statue à Olympie. Mais le prix réel était la participation aux jeux et la gloire accompagnant les gagnants. Ils étaient accueillis avec des fêtes et des cérémonies somptueuses. </a:t>
            </a:r>
          </a:p>
          <a:p>
            <a:r>
              <a:rPr lang="fr-FR" sz="2000" dirty="0" smtClean="0"/>
              <a:t>La victoire dans les Jeux Olympiques glorifiait la ville, donc les autorités de la ville donnaient un grand privilège aux vainqueurs – la libération des taxes jusqu'à la fin de leur vie; ils leur offraient également des sièges d'honneur dans le théâtre et le maintien de la trésorerie.</a:t>
            </a:r>
            <a:endParaRPr lang="bg-BG" sz="2000" dirty="0"/>
          </a:p>
        </p:txBody>
      </p:sp>
      <p:pic>
        <p:nvPicPr>
          <p:cNvPr id="4" name="Картина 3" descr="изтеглен файл.jpg"/>
          <p:cNvPicPr>
            <a:picLocks noChangeAspect="1"/>
          </p:cNvPicPr>
          <p:nvPr/>
        </p:nvPicPr>
        <p:blipFill>
          <a:blip r:embed="rId2" cstate="print"/>
          <a:stretch>
            <a:fillRect/>
          </a:stretch>
        </p:blipFill>
        <p:spPr>
          <a:xfrm>
            <a:off x="6444208" y="1484784"/>
            <a:ext cx="2076450" cy="2344291"/>
          </a:xfrm>
          <a:prstGeom prst="rect">
            <a:avLst/>
          </a:prstGeom>
          <a:ln>
            <a:noFill/>
          </a:ln>
          <a:effectLst>
            <a:softEdge rad="112500"/>
          </a:effectLst>
        </p:spPr>
      </p:pic>
      <p:pic>
        <p:nvPicPr>
          <p:cNvPr id="5" name="Картина 4" descr="изтеглен файл (1).jpg"/>
          <p:cNvPicPr>
            <a:picLocks noChangeAspect="1"/>
          </p:cNvPicPr>
          <p:nvPr/>
        </p:nvPicPr>
        <p:blipFill>
          <a:blip r:embed="rId3" cstate="print"/>
          <a:stretch>
            <a:fillRect/>
          </a:stretch>
        </p:blipFill>
        <p:spPr>
          <a:xfrm>
            <a:off x="6444208" y="3789040"/>
            <a:ext cx="2286000" cy="2232248"/>
          </a:xfrm>
          <a:prstGeom prst="rect">
            <a:avLst/>
          </a:prstGeom>
          <a:ln>
            <a:noFill/>
          </a:ln>
          <a:effectLst>
            <a:softEdge rad="112500"/>
          </a:effectLst>
        </p:spPr>
      </p:pic>
    </p:spTree>
  </p:cSld>
  <p:clrMapOvr>
    <a:masterClrMapping/>
  </p:clrMapOvr>
  <p:transition>
    <p:strip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395536" y="2996952"/>
            <a:ext cx="8229600" cy="1399032"/>
          </a:xfrm>
        </p:spPr>
        <p:txBody>
          <a:bodyPr>
            <a:normAutofit fontScale="90000"/>
          </a:bodyPr>
          <a:lstStyle/>
          <a:p>
            <a:pPr algn="ctr"/>
            <a:r>
              <a:rPr lang="en-US" dirty="0" err="1" smtClean="0"/>
              <a:t>Présenté</a:t>
            </a:r>
            <a:r>
              <a:rPr lang="en-US" dirty="0" smtClean="0"/>
              <a:t> par: </a:t>
            </a:r>
            <a:br>
              <a:rPr lang="en-US" dirty="0" smtClean="0"/>
            </a:br>
            <a:r>
              <a:rPr lang="en-US" dirty="0" smtClean="0"/>
              <a:t>Galina et </a:t>
            </a:r>
            <a:r>
              <a:rPr lang="en-US" dirty="0" err="1" smtClean="0"/>
              <a:t>Ivayla</a:t>
            </a:r>
            <a:r>
              <a:rPr lang="en-US" dirty="0" smtClean="0"/>
              <a:t>, </a:t>
            </a:r>
            <a:br>
              <a:rPr lang="en-US" dirty="0" smtClean="0"/>
            </a:br>
            <a:r>
              <a:rPr lang="en-US" dirty="0" smtClean="0"/>
              <a:t>9-ème V </a:t>
            </a:r>
            <a:r>
              <a:rPr lang="en-US" dirty="0" err="1" smtClean="0"/>
              <a:t>classe</a:t>
            </a:r>
            <a:endParaRPr lang="bg-BG" dirty="0"/>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251520" y="1340768"/>
            <a:ext cx="7920880" cy="4925144"/>
          </a:xfrm>
        </p:spPr>
        <p:txBody>
          <a:bodyPr>
            <a:normAutofit/>
          </a:bodyPr>
          <a:lstStyle/>
          <a:p>
            <a:endParaRPr lang="fr-FR" sz="1900" dirty="0" smtClean="0"/>
          </a:p>
          <a:p>
            <a:endParaRPr lang="fr-FR" sz="2000" dirty="0"/>
          </a:p>
          <a:p>
            <a:endParaRPr lang="fr-FR" sz="2000" dirty="0" smtClean="0"/>
          </a:p>
          <a:p>
            <a:endParaRPr lang="fr-FR" sz="2000" dirty="0"/>
          </a:p>
          <a:p>
            <a:endParaRPr lang="fr-FR" sz="2000" dirty="0" smtClean="0"/>
          </a:p>
          <a:p>
            <a:endParaRPr lang="bg-BG" dirty="0"/>
          </a:p>
        </p:txBody>
      </p:sp>
      <p:pic>
        <p:nvPicPr>
          <p:cNvPr id="6" name="Картина 5" descr="Persus-with-the-head-of-med.jpg"/>
          <p:cNvPicPr>
            <a:picLocks noChangeAspect="1"/>
          </p:cNvPicPr>
          <p:nvPr/>
        </p:nvPicPr>
        <p:blipFill>
          <a:blip r:embed="rId2" cstate="print"/>
          <a:stretch>
            <a:fillRect/>
          </a:stretch>
        </p:blipFill>
        <p:spPr>
          <a:xfrm>
            <a:off x="0" y="-171400"/>
            <a:ext cx="9144000" cy="6858000"/>
          </a:xfrm>
          <a:prstGeom prst="rect">
            <a:avLst/>
          </a:prstGeom>
        </p:spPr>
      </p:pic>
      <p:sp>
        <p:nvSpPr>
          <p:cNvPr id="7" name="Текстово поле 6"/>
          <p:cNvSpPr txBox="1"/>
          <p:nvPr/>
        </p:nvSpPr>
        <p:spPr>
          <a:xfrm>
            <a:off x="2411760" y="188640"/>
            <a:ext cx="3384376" cy="584775"/>
          </a:xfrm>
          <a:prstGeom prst="rect">
            <a:avLst/>
          </a:prstGeom>
          <a:noFill/>
        </p:spPr>
        <p:txBody>
          <a:bodyPr wrap="square" rtlCol="0">
            <a:spAutoFit/>
          </a:bodyPr>
          <a:lstStyle/>
          <a:p>
            <a:r>
              <a:rPr lang="en-US" sz="3200" dirty="0" smtClean="0">
                <a:solidFill>
                  <a:schemeClr val="accent2">
                    <a:lumMod val="60000"/>
                    <a:lumOff val="40000"/>
                  </a:schemeClr>
                </a:solidFill>
              </a:rPr>
              <a:t>Pour le sport</a:t>
            </a:r>
            <a:endParaRPr lang="bg-BG" sz="3200" dirty="0">
              <a:solidFill>
                <a:schemeClr val="accent2">
                  <a:lumMod val="60000"/>
                  <a:lumOff val="40000"/>
                </a:schemeClr>
              </a:solidFill>
            </a:endParaRPr>
          </a:p>
        </p:txBody>
      </p:sp>
      <p:sp>
        <p:nvSpPr>
          <p:cNvPr id="8" name="Текстово поле 7"/>
          <p:cNvSpPr txBox="1"/>
          <p:nvPr/>
        </p:nvSpPr>
        <p:spPr>
          <a:xfrm>
            <a:off x="395536" y="1196752"/>
            <a:ext cx="7848872" cy="3170099"/>
          </a:xfrm>
          <a:prstGeom prst="rect">
            <a:avLst/>
          </a:prstGeom>
          <a:noFill/>
        </p:spPr>
        <p:txBody>
          <a:bodyPr wrap="square" rtlCol="0">
            <a:spAutoFit/>
          </a:bodyPr>
          <a:lstStyle/>
          <a:p>
            <a:r>
              <a:rPr lang="fr-FR" sz="2000" dirty="0" smtClean="0">
                <a:solidFill>
                  <a:schemeClr val="accent6">
                    <a:lumMod val="50000"/>
                  </a:schemeClr>
                </a:solidFill>
              </a:rPr>
              <a:t>Les </a:t>
            </a:r>
            <a:r>
              <a:rPr lang="fr-FR" sz="2000" b="1" dirty="0" smtClean="0">
                <a:solidFill>
                  <a:schemeClr val="accent6">
                    <a:lumMod val="50000"/>
                  </a:schemeClr>
                </a:solidFill>
              </a:rPr>
              <a:t>sports</a:t>
            </a:r>
            <a:r>
              <a:rPr lang="fr-FR" sz="2000" dirty="0" smtClean="0">
                <a:solidFill>
                  <a:schemeClr val="accent6">
                    <a:lumMod val="50000"/>
                  </a:schemeClr>
                </a:solidFill>
              </a:rPr>
              <a:t> qui étaient pratiqués </a:t>
            </a:r>
            <a:r>
              <a:rPr lang="fr-FR" sz="2000" b="1" dirty="0" smtClean="0">
                <a:solidFill>
                  <a:schemeClr val="accent6">
                    <a:lumMod val="50000"/>
                  </a:schemeClr>
                </a:solidFill>
              </a:rPr>
              <a:t>en Grèce antique et à Rome antique</a:t>
            </a:r>
            <a:r>
              <a:rPr lang="fr-FR" sz="2000" dirty="0" smtClean="0">
                <a:solidFill>
                  <a:schemeClr val="accent6">
                    <a:lumMod val="50000"/>
                  </a:schemeClr>
                </a:solidFill>
              </a:rPr>
              <a:t> existent encore de nos jours. Ce sont: la course, lancer du javelot, lancer du disque, la lutte, le saut en longueur, etc.</a:t>
            </a:r>
          </a:p>
          <a:p>
            <a:r>
              <a:rPr lang="fr-FR" sz="2000" dirty="0" smtClean="0">
                <a:solidFill>
                  <a:schemeClr val="accent6">
                    <a:lumMod val="50000"/>
                  </a:schemeClr>
                </a:solidFill>
              </a:rPr>
              <a:t>Le saut consistait à contourner une fosse ou une colline.</a:t>
            </a:r>
          </a:p>
          <a:p>
            <a:r>
              <a:rPr lang="fr-FR" sz="2000" dirty="0" smtClean="0">
                <a:solidFill>
                  <a:schemeClr val="accent6">
                    <a:lumMod val="50000"/>
                  </a:schemeClr>
                </a:solidFill>
              </a:rPr>
              <a:t>Il y avait aussi un genre de combat aux coups de poing, la boxe ou le pugilat. </a:t>
            </a:r>
          </a:p>
          <a:p>
            <a:r>
              <a:rPr lang="fr-FR" sz="2000" dirty="0" smtClean="0">
                <a:solidFill>
                  <a:schemeClr val="accent6">
                    <a:lumMod val="50000"/>
                  </a:schemeClr>
                </a:solidFill>
              </a:rPr>
              <a:t> Tous ces sports étaient très appréciés par les anciens Grecs, et aussi par les Romains, qui les avaient appris de la civilisation grecque.</a:t>
            </a:r>
            <a:endParaRPr lang="bg-BG" sz="2000" dirty="0">
              <a:solidFill>
                <a:schemeClr val="accent6">
                  <a:lumMod val="50000"/>
                </a:schemeClr>
              </a:solidFill>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395536" y="620688"/>
            <a:ext cx="8291264" cy="432048"/>
          </a:xfrm>
        </p:spPr>
        <p:txBody>
          <a:bodyPr>
            <a:normAutofit fontScale="90000"/>
          </a:bodyPr>
          <a:lstStyle/>
          <a:p>
            <a:r>
              <a:rPr lang="en-US" dirty="0" smtClean="0"/>
              <a:t>Le </a:t>
            </a:r>
            <a:r>
              <a:rPr lang="en-US" dirty="0" err="1" smtClean="0"/>
              <a:t>déroulement</a:t>
            </a:r>
            <a:r>
              <a:rPr lang="en-US" dirty="0"/>
              <a:t/>
            </a:r>
            <a:br>
              <a:rPr lang="en-US" dirty="0"/>
            </a:br>
            <a:r>
              <a:rPr lang="en-US" dirty="0" smtClean="0"/>
              <a:t> </a:t>
            </a:r>
            <a:endParaRPr lang="bg-BG" dirty="0"/>
          </a:p>
        </p:txBody>
      </p:sp>
      <p:sp>
        <p:nvSpPr>
          <p:cNvPr id="3" name="Контейнер за съдържание 2"/>
          <p:cNvSpPr>
            <a:spLocks noGrp="1"/>
          </p:cNvSpPr>
          <p:nvPr>
            <p:ph idx="1"/>
          </p:nvPr>
        </p:nvSpPr>
        <p:spPr>
          <a:xfrm>
            <a:off x="251520" y="980728"/>
            <a:ext cx="7056784" cy="5472608"/>
          </a:xfrm>
        </p:spPr>
        <p:txBody>
          <a:bodyPr/>
          <a:lstStyle/>
          <a:p>
            <a:r>
              <a:rPr lang="fr-FR" sz="2000" dirty="0"/>
              <a:t>Les festivités des jeux Olympiques durent sept jours. Le premier jour est consacré à la procession des magistrats et des athlètes, puis des sacrifices sont pratiqués en l’honneur de Zeus et Héraclès. Les épreuves ont lieu les cinq jours suivants. Le dernier jour est celui de la remise des récompenses avec </a:t>
            </a:r>
            <a:r>
              <a:rPr lang="fr-FR" sz="2000" dirty="0" smtClean="0"/>
              <a:t>des processions</a:t>
            </a:r>
            <a:r>
              <a:rPr lang="fr-FR" sz="2000" dirty="0"/>
              <a:t>, </a:t>
            </a:r>
            <a:r>
              <a:rPr lang="fr-FR" sz="2000" dirty="0" smtClean="0"/>
              <a:t>des sacrifices </a:t>
            </a:r>
            <a:r>
              <a:rPr lang="fr-FR" sz="2000" dirty="0"/>
              <a:t>et </a:t>
            </a:r>
            <a:r>
              <a:rPr lang="fr-FR" sz="2000" dirty="0" smtClean="0"/>
              <a:t>des banquets</a:t>
            </a:r>
            <a:r>
              <a:rPr lang="fr-FR" dirty="0"/>
              <a:t>.</a:t>
            </a:r>
            <a:endParaRPr lang="bg-BG" dirty="0"/>
          </a:p>
        </p:txBody>
      </p:sp>
      <p:pic>
        <p:nvPicPr>
          <p:cNvPr id="4" name="Картина 3" descr="IMG_3812.JPG"/>
          <p:cNvPicPr>
            <a:picLocks noChangeAspect="1"/>
          </p:cNvPicPr>
          <p:nvPr/>
        </p:nvPicPr>
        <p:blipFill>
          <a:blip r:embed="rId2" cstate="print"/>
          <a:stretch>
            <a:fillRect/>
          </a:stretch>
        </p:blipFill>
        <p:spPr>
          <a:xfrm>
            <a:off x="483773" y="3645024"/>
            <a:ext cx="8176453" cy="3212976"/>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Картина 3" descr="images (2).jpg"/>
          <p:cNvPicPr>
            <a:picLocks noChangeAspect="1"/>
          </p:cNvPicPr>
          <p:nvPr/>
        </p:nvPicPr>
        <p:blipFill>
          <a:blip r:embed="rId2" cstate="print"/>
          <a:stretch>
            <a:fillRect/>
          </a:stretch>
        </p:blipFill>
        <p:spPr>
          <a:xfrm>
            <a:off x="0" y="0"/>
            <a:ext cx="9144000" cy="6858000"/>
          </a:xfrm>
          <a:prstGeom prst="rect">
            <a:avLst/>
          </a:prstGeom>
        </p:spPr>
      </p:pic>
      <p:sp>
        <p:nvSpPr>
          <p:cNvPr id="5" name="Текстово поле 4"/>
          <p:cNvSpPr txBox="1"/>
          <p:nvPr/>
        </p:nvSpPr>
        <p:spPr>
          <a:xfrm>
            <a:off x="323528" y="1"/>
            <a:ext cx="7380312" cy="1200329"/>
          </a:xfrm>
          <a:prstGeom prst="rect">
            <a:avLst/>
          </a:prstGeom>
          <a:noFill/>
        </p:spPr>
        <p:txBody>
          <a:bodyPr wrap="square" rtlCol="0">
            <a:spAutoFit/>
          </a:bodyPr>
          <a:lstStyle/>
          <a:p>
            <a:r>
              <a:rPr lang="fr-FR" sz="3600" dirty="0" smtClean="0">
                <a:solidFill>
                  <a:schemeClr val="accent2">
                    <a:lumMod val="75000"/>
                  </a:schemeClr>
                </a:solidFill>
                <a:latin typeface="Calibri"/>
                <a:ea typeface="+mj-ea"/>
                <a:cs typeface="+mj-cs"/>
              </a:rPr>
              <a:t>Le gymnase, centre d’entraînement des athlètes</a:t>
            </a:r>
            <a:endParaRPr lang="bg-BG" sz="3600" dirty="0">
              <a:solidFill>
                <a:schemeClr val="accent2">
                  <a:lumMod val="75000"/>
                </a:schemeClr>
              </a:solidFill>
            </a:endParaRPr>
          </a:p>
        </p:txBody>
      </p:sp>
      <p:sp>
        <p:nvSpPr>
          <p:cNvPr id="6" name="Текстово поле 5"/>
          <p:cNvSpPr txBox="1"/>
          <p:nvPr/>
        </p:nvSpPr>
        <p:spPr>
          <a:xfrm>
            <a:off x="683568" y="1988840"/>
            <a:ext cx="6840760" cy="3785652"/>
          </a:xfrm>
          <a:prstGeom prst="rect">
            <a:avLst/>
          </a:prstGeom>
          <a:noFill/>
        </p:spPr>
        <p:txBody>
          <a:bodyPr wrap="square" rtlCol="0">
            <a:spAutoFit/>
          </a:bodyPr>
          <a:lstStyle/>
          <a:p>
            <a:r>
              <a:rPr lang="fr-FR" sz="2400" dirty="0" smtClean="0">
                <a:solidFill>
                  <a:srgbClr val="00B0F0"/>
                </a:solidFill>
              </a:rPr>
              <a:t>Le gymnase est le lieu de vie et de formation des jeunes hommes avant et après leur éphébie. On y pratique les sports nu, d’où le nom de </a:t>
            </a:r>
            <a:r>
              <a:rPr lang="fr-FR" sz="2400" i="1" dirty="0" smtClean="0">
                <a:solidFill>
                  <a:srgbClr val="00B0F0"/>
                </a:solidFill>
              </a:rPr>
              <a:t>gymnasium</a:t>
            </a:r>
            <a:r>
              <a:rPr lang="fr-FR" sz="2400" dirty="0" smtClean="0">
                <a:solidFill>
                  <a:srgbClr val="00B0F0"/>
                </a:solidFill>
              </a:rPr>
              <a:t>, « lieu où l’on s’entraîne nu ». </a:t>
            </a:r>
          </a:p>
          <a:p>
            <a:r>
              <a:rPr lang="fr-FR" sz="2400" dirty="0" smtClean="0">
                <a:solidFill>
                  <a:srgbClr val="00B0F0"/>
                </a:solidFill>
              </a:rPr>
              <a:t>Des concours sont également organisés lors des célébrations des divinités tutélaires du gymnase : Héraclès et Hermès. Enfin, les meilleurs athlètes participent aux jeux, tels que les fameux Jeux olympiques.</a:t>
            </a:r>
            <a:endParaRPr lang="bg-BG" sz="2400" dirty="0" smtClean="0">
              <a:solidFill>
                <a:srgbClr val="00B0F0"/>
              </a:solidFill>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Картина 3" descr="img_204663.jpg"/>
          <p:cNvPicPr>
            <a:picLocks noChangeAspect="1"/>
          </p:cNvPicPr>
          <p:nvPr/>
        </p:nvPicPr>
        <p:blipFill>
          <a:blip r:embed="rId2" cstate="print"/>
          <a:stretch>
            <a:fillRect/>
          </a:stretch>
        </p:blipFill>
        <p:spPr>
          <a:xfrm>
            <a:off x="0" y="0"/>
            <a:ext cx="9144000" cy="6858000"/>
          </a:xfrm>
          <a:prstGeom prst="rect">
            <a:avLst/>
          </a:prstGeom>
        </p:spPr>
      </p:pic>
      <p:sp>
        <p:nvSpPr>
          <p:cNvPr id="5" name="Текстово поле 4"/>
          <p:cNvSpPr txBox="1"/>
          <p:nvPr/>
        </p:nvSpPr>
        <p:spPr>
          <a:xfrm>
            <a:off x="2051720" y="260648"/>
            <a:ext cx="4680520" cy="584775"/>
          </a:xfrm>
          <a:prstGeom prst="rect">
            <a:avLst/>
          </a:prstGeom>
          <a:noFill/>
        </p:spPr>
        <p:txBody>
          <a:bodyPr wrap="square" rtlCol="0">
            <a:spAutoFit/>
          </a:bodyPr>
          <a:lstStyle/>
          <a:p>
            <a:r>
              <a:rPr lang="en-US" sz="3200" dirty="0" smtClean="0">
                <a:solidFill>
                  <a:schemeClr val="accent3">
                    <a:lumMod val="75000"/>
                  </a:schemeClr>
                </a:solidFill>
              </a:rPr>
              <a:t>Le </a:t>
            </a:r>
            <a:r>
              <a:rPr lang="en-US" sz="3200" dirty="0" err="1" smtClean="0">
                <a:solidFill>
                  <a:schemeClr val="accent3">
                    <a:lumMod val="75000"/>
                  </a:schemeClr>
                </a:solidFill>
              </a:rPr>
              <a:t>feu</a:t>
            </a:r>
            <a:r>
              <a:rPr lang="en-US" sz="3200" dirty="0" smtClean="0">
                <a:solidFill>
                  <a:schemeClr val="accent3">
                    <a:lumMod val="75000"/>
                  </a:schemeClr>
                </a:solidFill>
              </a:rPr>
              <a:t> </a:t>
            </a:r>
            <a:r>
              <a:rPr lang="en-US" sz="3200" dirty="0" err="1" smtClean="0">
                <a:solidFill>
                  <a:schemeClr val="accent3">
                    <a:lumMod val="75000"/>
                  </a:schemeClr>
                </a:solidFill>
              </a:rPr>
              <a:t>Olympique</a:t>
            </a:r>
            <a:endParaRPr lang="bg-BG" sz="3200" dirty="0">
              <a:solidFill>
                <a:schemeClr val="accent3">
                  <a:lumMod val="75000"/>
                </a:schemeClr>
              </a:solidFill>
            </a:endParaRPr>
          </a:p>
        </p:txBody>
      </p:sp>
      <p:sp>
        <p:nvSpPr>
          <p:cNvPr id="6" name="Текстово поле 5"/>
          <p:cNvSpPr txBox="1"/>
          <p:nvPr/>
        </p:nvSpPr>
        <p:spPr>
          <a:xfrm>
            <a:off x="539552" y="1196750"/>
            <a:ext cx="7704856" cy="4093428"/>
          </a:xfrm>
          <a:prstGeom prst="rect">
            <a:avLst/>
          </a:prstGeom>
          <a:noFill/>
        </p:spPr>
        <p:txBody>
          <a:bodyPr wrap="square" rtlCol="0">
            <a:spAutoFit/>
          </a:bodyPr>
          <a:lstStyle/>
          <a:p>
            <a:r>
              <a:rPr lang="fr-FR" sz="2000" dirty="0" smtClean="0">
                <a:solidFill>
                  <a:srgbClr val="FFFF00"/>
                </a:solidFill>
              </a:rPr>
              <a:t>	Selon la légende, les premiers Jeux olympiques ont eu lieu en 776 av. JC.</a:t>
            </a:r>
          </a:p>
          <a:p>
            <a:r>
              <a:rPr lang="fr-FR" sz="2000" dirty="0" smtClean="0">
                <a:solidFill>
                  <a:srgbClr val="FFFF00"/>
                </a:solidFill>
              </a:rPr>
              <a:t>	La flamme olympique - la victoire à l'image d’ailes de fée accompagne l'un des gagnants portant le feu. Les  athlètes se transmettent l’un à l'autre une torche, dont la flamme ne doit pas sortir, parce que cette course est sacrée.</a:t>
            </a:r>
          </a:p>
          <a:p>
            <a:r>
              <a:rPr lang="fr-FR" sz="2000" dirty="0" smtClean="0">
                <a:solidFill>
                  <a:srgbClr val="FFFF00"/>
                </a:solidFill>
              </a:rPr>
              <a:t>Le vainqueur a l'honneur d'allumer le feu sacré sur l'autel de Dieu. Cette compétition est une partie importante du jeûne. Au cours des Jeux Olympiques les athlètes affluent de partout dans le monde hellénistique. </a:t>
            </a:r>
          </a:p>
          <a:p>
            <a:r>
              <a:rPr lang="fr-FR" sz="2000" dirty="0" smtClean="0">
                <a:solidFill>
                  <a:srgbClr val="FFFF00"/>
                </a:solidFill>
              </a:rPr>
              <a:t>	De nos jours les Jeux olympiques commencent quant le feu olympique est allumé, amené par les athlètes du site de l'ancienne Olympie.</a:t>
            </a:r>
            <a:endParaRPr lang="bg-BG" sz="2000" dirty="0">
              <a:solidFill>
                <a:srgbClr val="FFFF00"/>
              </a:solidFill>
            </a:endParaRPr>
          </a:p>
        </p:txBody>
      </p:sp>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en-US" dirty="0" smtClean="0"/>
              <a:t>La participation des </a:t>
            </a:r>
            <a:r>
              <a:rPr lang="en-US" dirty="0" err="1" smtClean="0"/>
              <a:t>enfants</a:t>
            </a:r>
            <a:endParaRPr lang="bg-BG" dirty="0"/>
          </a:p>
        </p:txBody>
      </p:sp>
      <p:sp>
        <p:nvSpPr>
          <p:cNvPr id="3" name="Контейнер за съдържание 2"/>
          <p:cNvSpPr>
            <a:spLocks noGrp="1"/>
          </p:cNvSpPr>
          <p:nvPr>
            <p:ph idx="1"/>
          </p:nvPr>
        </p:nvSpPr>
        <p:spPr/>
        <p:txBody>
          <a:bodyPr>
            <a:normAutofit/>
          </a:bodyPr>
          <a:lstStyle/>
          <a:p>
            <a:r>
              <a:rPr lang="en-US" sz="2000" dirty="0" smtClean="0"/>
              <a:t>Au 5-ème siècle les </a:t>
            </a:r>
            <a:r>
              <a:rPr lang="en-US" sz="2000" dirty="0" err="1" smtClean="0"/>
              <a:t>enfants</a:t>
            </a:r>
            <a:r>
              <a:rPr lang="en-US" sz="2000" dirty="0" smtClean="0"/>
              <a:t> </a:t>
            </a:r>
            <a:r>
              <a:rPr lang="en-US" sz="2000" dirty="0" err="1" smtClean="0"/>
              <a:t>participaient</a:t>
            </a:r>
            <a:r>
              <a:rPr lang="en-US" sz="2000" dirty="0" smtClean="0"/>
              <a:t> </a:t>
            </a:r>
            <a:r>
              <a:rPr lang="en-US" sz="2000" dirty="0" err="1" smtClean="0"/>
              <a:t>aussi</a:t>
            </a:r>
            <a:r>
              <a:rPr lang="en-US" sz="2000" dirty="0" smtClean="0"/>
              <a:t> aux </a:t>
            </a:r>
            <a:r>
              <a:rPr lang="en-US" sz="2000" dirty="0" err="1" smtClean="0"/>
              <a:t>jeux</a:t>
            </a:r>
            <a:r>
              <a:rPr lang="en-US" sz="2000" dirty="0" smtClean="0"/>
              <a:t> </a:t>
            </a:r>
            <a:r>
              <a:rPr lang="en-US" sz="2000" dirty="0" err="1" smtClean="0"/>
              <a:t>olympiques</a:t>
            </a:r>
            <a:r>
              <a:rPr lang="en-US" sz="2000" dirty="0" smtClean="0"/>
              <a:t>.</a:t>
            </a:r>
            <a:r>
              <a:rPr lang="fr-FR" sz="2000" dirty="0" smtClean="0"/>
              <a:t> Ils avaient trois disciplines: la lutte, la boxe et la course sur une longue piste. Seuls les adultes y participaient en courant avec les bras.</a:t>
            </a:r>
            <a:endParaRPr lang="bg-BG" sz="2000" dirty="0"/>
          </a:p>
        </p:txBody>
      </p:sp>
      <p:pic>
        <p:nvPicPr>
          <p:cNvPr id="4" name="Картина 3" descr="1219835543ELADA.jpg"/>
          <p:cNvPicPr>
            <a:picLocks noChangeAspect="1"/>
          </p:cNvPicPr>
          <p:nvPr/>
        </p:nvPicPr>
        <p:blipFill>
          <a:blip r:embed="rId2" cstate="print"/>
          <a:stretch>
            <a:fillRect/>
          </a:stretch>
        </p:blipFill>
        <p:spPr>
          <a:xfrm>
            <a:off x="0" y="3501008"/>
            <a:ext cx="3347864" cy="3356992"/>
          </a:xfrm>
          <a:prstGeom prst="rect">
            <a:avLst/>
          </a:prstGeom>
          <a:ln>
            <a:noFill/>
          </a:ln>
          <a:effectLst>
            <a:softEdge rad="112500"/>
          </a:effectLst>
        </p:spPr>
      </p:pic>
      <p:pic>
        <p:nvPicPr>
          <p:cNvPr id="5" name="Картина 4" descr="hirurgichni_instrumenti_izpolzvani_v_drevna_elada.jpg"/>
          <p:cNvPicPr>
            <a:picLocks noChangeAspect="1"/>
          </p:cNvPicPr>
          <p:nvPr/>
        </p:nvPicPr>
        <p:blipFill>
          <a:blip r:embed="rId3" cstate="print"/>
          <a:stretch>
            <a:fillRect/>
          </a:stretch>
        </p:blipFill>
        <p:spPr>
          <a:xfrm>
            <a:off x="5762625" y="3573016"/>
            <a:ext cx="3381375" cy="3284984"/>
          </a:xfrm>
          <a:prstGeom prst="rect">
            <a:avLst/>
          </a:prstGeom>
          <a:ln>
            <a:noFill/>
          </a:ln>
          <a:effectLst>
            <a:softEdge rad="112500"/>
          </a:effectLst>
        </p:spPr>
      </p:pic>
      <p:pic>
        <p:nvPicPr>
          <p:cNvPr id="6" name="Картина 5" descr="20140725_232330-1.jpg"/>
          <p:cNvPicPr>
            <a:picLocks noChangeAspect="1"/>
          </p:cNvPicPr>
          <p:nvPr/>
        </p:nvPicPr>
        <p:blipFill>
          <a:blip r:embed="rId4" cstate="print"/>
          <a:stretch>
            <a:fillRect/>
          </a:stretch>
        </p:blipFill>
        <p:spPr>
          <a:xfrm>
            <a:off x="3275856" y="3501008"/>
            <a:ext cx="2448272" cy="3356992"/>
          </a:xfrm>
          <a:prstGeom prst="rect">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en-US" dirty="0" smtClean="0"/>
              <a:t>Le sacrifice</a:t>
            </a:r>
            <a:endParaRPr lang="bg-BG" dirty="0"/>
          </a:p>
        </p:txBody>
      </p:sp>
      <p:sp>
        <p:nvSpPr>
          <p:cNvPr id="3" name="Контейнер за съдържание 2"/>
          <p:cNvSpPr>
            <a:spLocks noGrp="1"/>
          </p:cNvSpPr>
          <p:nvPr>
            <p:ph idx="1"/>
          </p:nvPr>
        </p:nvSpPr>
        <p:spPr>
          <a:xfrm>
            <a:off x="467544" y="1628800"/>
            <a:ext cx="5544616" cy="4572000"/>
          </a:xfrm>
        </p:spPr>
        <p:txBody>
          <a:bodyPr>
            <a:normAutofit/>
          </a:bodyPr>
          <a:lstStyle/>
          <a:p>
            <a:r>
              <a:rPr lang="fr-FR" sz="2000" dirty="0" smtClean="0"/>
              <a:t>Le sacrifice est la pratique d'offrir de la nourriture, des cadeaux ou la vie des animaux ou des humains aux dieux comme un acte d'apaisement ou d’adoration des dieux.</a:t>
            </a:r>
          </a:p>
          <a:p>
            <a:r>
              <a:rPr lang="fr-FR" sz="2000" dirty="0" smtClean="0"/>
              <a:t>Les divinités maintenaient leur force par le sacrifice.</a:t>
            </a:r>
          </a:p>
          <a:p>
            <a:r>
              <a:rPr lang="fr-FR" sz="2000" dirty="0" smtClean="0"/>
              <a:t>À ceux qui avaient fait un sacrifice, Dieu offrait sa faveur en retour.</a:t>
            </a:r>
          </a:p>
        </p:txBody>
      </p:sp>
      <p:pic>
        <p:nvPicPr>
          <p:cNvPr id="4" name="Картина 3" descr="Hoplit.png"/>
          <p:cNvPicPr>
            <a:picLocks noChangeAspect="1"/>
          </p:cNvPicPr>
          <p:nvPr/>
        </p:nvPicPr>
        <p:blipFill>
          <a:blip r:embed="rId2" cstate="print"/>
          <a:stretch>
            <a:fillRect/>
          </a:stretch>
        </p:blipFill>
        <p:spPr>
          <a:xfrm>
            <a:off x="5080508" y="1052736"/>
            <a:ext cx="4063492" cy="5053969"/>
          </a:xfrm>
          <a:prstGeom prst="rect">
            <a:avLst/>
          </a:prstGeom>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lgn="ctr"/>
            <a:r>
              <a:rPr lang="en-US" dirty="0" smtClean="0"/>
              <a:t>Le volley-ball aux </a:t>
            </a:r>
            <a:r>
              <a:rPr lang="en-US" dirty="0" err="1" smtClean="0"/>
              <a:t>joyeux</a:t>
            </a:r>
            <a:r>
              <a:rPr lang="en-US" dirty="0" smtClean="0"/>
              <a:t> </a:t>
            </a:r>
            <a:r>
              <a:rPr lang="en-US" dirty="0" err="1" smtClean="0"/>
              <a:t>Olympiques</a:t>
            </a:r>
            <a:endParaRPr lang="bg-BG" dirty="0"/>
          </a:p>
        </p:txBody>
      </p:sp>
      <p:sp>
        <p:nvSpPr>
          <p:cNvPr id="3" name="Контейнер за съдържание 2"/>
          <p:cNvSpPr>
            <a:spLocks noGrp="1"/>
          </p:cNvSpPr>
          <p:nvPr>
            <p:ph idx="1"/>
          </p:nvPr>
        </p:nvSpPr>
        <p:spPr>
          <a:xfrm>
            <a:off x="251520" y="1700808"/>
            <a:ext cx="8435280" cy="4754000"/>
          </a:xfrm>
        </p:spPr>
        <p:txBody>
          <a:bodyPr>
            <a:normAutofit/>
          </a:bodyPr>
          <a:lstStyle/>
          <a:p>
            <a:r>
              <a:rPr lang="fr-FR" sz="2000" dirty="0" smtClean="0"/>
              <a:t>L'histoire du volley-ball olympique commence à partir des Jeux Olympiques de 1924 à Paris, où le volley-ball est présenté dans le cadre des sports américains.</a:t>
            </a:r>
          </a:p>
          <a:p>
            <a:r>
              <a:rPr lang="fr-FR" sz="2000" dirty="0" smtClean="0"/>
              <a:t>Les femmes prennent part pour la première fois aux Jeux Olympiques modernes à Paris, en 1900, quatre ans après leur première édition à Athènes.</a:t>
            </a:r>
            <a:endParaRPr lang="bg-BG" sz="2000" dirty="0"/>
          </a:p>
        </p:txBody>
      </p:sp>
      <p:pic>
        <p:nvPicPr>
          <p:cNvPr id="4" name="Картина 3" descr="photo_verybig_955746.jpg"/>
          <p:cNvPicPr>
            <a:picLocks noChangeAspect="1"/>
          </p:cNvPicPr>
          <p:nvPr/>
        </p:nvPicPr>
        <p:blipFill>
          <a:blip r:embed="rId2" cstate="print"/>
          <a:stretch>
            <a:fillRect/>
          </a:stretch>
        </p:blipFill>
        <p:spPr>
          <a:xfrm>
            <a:off x="0" y="3837062"/>
            <a:ext cx="4177308" cy="3020938"/>
          </a:xfrm>
          <a:prstGeom prst="rect">
            <a:avLst/>
          </a:prstGeom>
          <a:ln>
            <a:noFill/>
          </a:ln>
          <a:effectLst>
            <a:softEdge rad="112500"/>
          </a:effectLst>
        </p:spPr>
      </p:pic>
      <p:pic>
        <p:nvPicPr>
          <p:cNvPr id="5" name="Картина 4" descr="marriage_greece.jpg"/>
          <p:cNvPicPr>
            <a:picLocks noChangeAspect="1"/>
          </p:cNvPicPr>
          <p:nvPr/>
        </p:nvPicPr>
        <p:blipFill>
          <a:blip r:embed="rId3" cstate="print"/>
          <a:stretch>
            <a:fillRect/>
          </a:stretch>
        </p:blipFill>
        <p:spPr>
          <a:xfrm>
            <a:off x="4427984" y="3454400"/>
            <a:ext cx="4716016" cy="3403600"/>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lgn="ctr"/>
            <a:r>
              <a:rPr lang="en-US" dirty="0" smtClean="0"/>
              <a:t>Le vie des </a:t>
            </a:r>
            <a:r>
              <a:rPr lang="en-US" dirty="0" err="1" smtClean="0"/>
              <a:t>athlètes</a:t>
            </a:r>
            <a:endParaRPr lang="bg-BG" dirty="0"/>
          </a:p>
        </p:txBody>
      </p:sp>
      <p:sp>
        <p:nvSpPr>
          <p:cNvPr id="3" name="Контейнер за съдържание 2"/>
          <p:cNvSpPr>
            <a:spLocks noGrp="1"/>
          </p:cNvSpPr>
          <p:nvPr>
            <p:ph idx="1"/>
          </p:nvPr>
        </p:nvSpPr>
        <p:spPr/>
        <p:txBody>
          <a:bodyPr>
            <a:normAutofit/>
          </a:bodyPr>
          <a:lstStyle/>
          <a:p>
            <a:r>
              <a:rPr lang="fr-FR" sz="2000" dirty="0" smtClean="0"/>
              <a:t>La vie des athlètes de la Grèce antique n’était pas du tout facile. Ils ressemblaient à des demi-dieux en allant au stade, de sorte qu'ils devaient maintenir une excellente forme physique. Ils passaient leur temps à la formation sportive. Leurs séances d'entraînement quotidiennes étaient dures et fatigantes.</a:t>
            </a:r>
            <a:endParaRPr lang="bg-BG" sz="2000" dirty="0"/>
          </a:p>
        </p:txBody>
      </p:sp>
      <p:pic>
        <p:nvPicPr>
          <p:cNvPr id="4" name="Картина 3" descr="images.jpg"/>
          <p:cNvPicPr>
            <a:picLocks noChangeAspect="1"/>
          </p:cNvPicPr>
          <p:nvPr/>
        </p:nvPicPr>
        <p:blipFill>
          <a:blip r:embed="rId2" cstate="print"/>
          <a:stretch>
            <a:fillRect/>
          </a:stretch>
        </p:blipFill>
        <p:spPr>
          <a:xfrm>
            <a:off x="251520" y="4077072"/>
            <a:ext cx="3181028" cy="2780928"/>
          </a:xfrm>
          <a:prstGeom prst="rect">
            <a:avLst/>
          </a:prstGeom>
          <a:ln w="228600" cap="sq" cmpd="thickThin">
            <a:solidFill>
              <a:srgbClr val="000000"/>
            </a:solidFill>
            <a:prstDash val="solid"/>
            <a:miter lim="800000"/>
          </a:ln>
          <a:effectLst>
            <a:innerShdw blurRad="76200">
              <a:srgbClr val="000000"/>
            </a:innerShdw>
          </a:effectLst>
        </p:spPr>
      </p:pic>
      <p:pic>
        <p:nvPicPr>
          <p:cNvPr id="6" name="Картина 5" descr="images (1).jpg"/>
          <p:cNvPicPr>
            <a:picLocks noChangeAspect="1"/>
          </p:cNvPicPr>
          <p:nvPr/>
        </p:nvPicPr>
        <p:blipFill>
          <a:blip r:embed="rId3" cstate="print"/>
          <a:stretch>
            <a:fillRect/>
          </a:stretch>
        </p:blipFill>
        <p:spPr>
          <a:xfrm>
            <a:off x="3923928" y="4121696"/>
            <a:ext cx="4320480" cy="273630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pull dir="l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Живост">
  <a:themeElements>
    <a:clrScheme name="Живост">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Живост">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Живост">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274</TotalTime>
  <Words>512</Words>
  <Application>Microsoft Office PowerPoint</Application>
  <PresentationFormat>Προβολή στην οθόνη (4:3)</PresentationFormat>
  <Paragraphs>39</Paragraphs>
  <Slides>13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Живост</vt:lpstr>
      <vt:lpstr>Le sport dans l’Antiquité</vt:lpstr>
      <vt:lpstr>Διαφάνεια 2</vt:lpstr>
      <vt:lpstr>Le déroulement  </vt:lpstr>
      <vt:lpstr>Διαφάνεια 4</vt:lpstr>
      <vt:lpstr>Διαφάνεια 5</vt:lpstr>
      <vt:lpstr>La participation des enfants</vt:lpstr>
      <vt:lpstr>Le sacrifice</vt:lpstr>
      <vt:lpstr>Le volley-ball aux joyeux Olympiques</vt:lpstr>
      <vt:lpstr>Le vie des athlètes</vt:lpstr>
      <vt:lpstr>Διαφάνεια 10</vt:lpstr>
      <vt:lpstr>Les femmes</vt:lpstr>
      <vt:lpstr>Les prix pour les gagnants</vt:lpstr>
      <vt:lpstr>Présenté par:  Galina et Ivayla,  9-ème V classe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sport dans l’Antiquite</dc:title>
  <dc:creator>Sasi</dc:creator>
  <cp:lastModifiedBy>Kleo</cp:lastModifiedBy>
  <cp:revision>55</cp:revision>
  <dcterms:created xsi:type="dcterms:W3CDTF">2015-11-20T12:40:33Z</dcterms:created>
  <dcterms:modified xsi:type="dcterms:W3CDTF">2016-05-25T19:55:49Z</dcterms:modified>
</cp:coreProperties>
</file>