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0"/>
  </p:notesMasterIdLst>
  <p:sldIdLst>
    <p:sldId id="256" r:id="rId2"/>
    <p:sldId id="260" r:id="rId3"/>
    <p:sldId id="267" r:id="rId4"/>
    <p:sldId id="261" r:id="rId5"/>
    <p:sldId id="263" r:id="rId6"/>
    <p:sldId id="266" r:id="rId7"/>
    <p:sldId id="268" r:id="rId8"/>
    <p:sldId id="264" r:id="rId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1" autoAdjust="0"/>
    <p:restoredTop sz="94660"/>
  </p:normalViewPr>
  <p:slideViewPr>
    <p:cSldViewPr>
      <p:cViewPr>
        <p:scale>
          <a:sx n="99" d="100"/>
          <a:sy n="99" d="100"/>
        </p:scale>
        <p:origin x="-72" y="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EFE0D-AFF3-4407-82C7-5511EDDDBAB4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A80A1-FE1B-4B62-9CE6-BE1112D395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8057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CBC12BDB-FEC4-4C42-B859-D82DA617B788}" type="datetimeFigureOut">
              <a:rPr lang="bg-BG" smtClean="0"/>
              <a:pPr/>
              <a:t>25.5.2016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5B4B588E-C7AD-4140-8844-5FC8E9147FC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CBC12BDB-FEC4-4C42-B859-D82DA617B788}" type="datetimeFigureOut">
              <a:rPr lang="bg-BG" smtClean="0"/>
              <a:pPr/>
              <a:t>25.5.2016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5B4B588E-C7AD-4140-8844-5FC8E9147FC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BC12BDB-FEC4-4C42-B859-D82DA617B788}" type="datetimeFigureOut">
              <a:rPr lang="bg-BG" smtClean="0"/>
              <a:pPr/>
              <a:t>25.5.2016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B4B588E-C7AD-4140-8844-5FC8E9147FC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CBC12BDB-FEC4-4C42-B859-D82DA617B788}" type="datetimeFigureOut">
              <a:rPr lang="bg-BG" smtClean="0"/>
              <a:pPr/>
              <a:t>25.5.2016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5B4B588E-C7AD-4140-8844-5FC8E9147FC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CBC12BDB-FEC4-4C42-B859-D82DA617B788}" type="datetimeFigureOut">
              <a:rPr lang="bg-BG" smtClean="0"/>
              <a:pPr/>
              <a:t>25.5.2016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5B4B588E-C7AD-4140-8844-5FC8E9147FC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CBC12BDB-FEC4-4C42-B859-D82DA617B788}" type="datetimeFigureOut">
              <a:rPr lang="bg-BG" smtClean="0"/>
              <a:pPr/>
              <a:t>25.5.2016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5B4B588E-C7AD-4140-8844-5FC8E9147FC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BC12BDB-FEC4-4C42-B859-D82DA617B788}" type="datetimeFigureOut">
              <a:rPr lang="bg-BG" smtClean="0"/>
              <a:pPr/>
              <a:t>25.5.2016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B4B588E-C7AD-4140-8844-5FC8E9147FC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CBC12BDB-FEC4-4C42-B859-D82DA617B788}" type="datetimeFigureOut">
              <a:rPr lang="bg-BG" smtClean="0"/>
              <a:pPr/>
              <a:t>25.5.2016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5B4B588E-C7AD-4140-8844-5FC8E9147FC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CBC12BDB-FEC4-4C42-B859-D82DA617B788}" type="datetimeFigureOut">
              <a:rPr lang="bg-BG" smtClean="0"/>
              <a:pPr/>
              <a:t>25.5.2016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5B4B588E-C7AD-4140-8844-5FC8E9147FC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BC12BDB-FEC4-4C42-B859-D82DA617B788}" type="datetimeFigureOut">
              <a:rPr lang="bg-BG" smtClean="0"/>
              <a:pPr/>
              <a:t>25.5.2016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B4B588E-C7AD-4140-8844-5FC8E9147FC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CBC12BDB-FEC4-4C42-B859-D82DA617B788}" type="datetimeFigureOut">
              <a:rPr lang="bg-BG" smtClean="0"/>
              <a:pPr/>
              <a:t>25.5.2016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5B4B588E-C7AD-4140-8844-5FC8E9147FC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CBC12BDB-FEC4-4C42-B859-D82DA617B788}" type="datetimeFigureOut">
              <a:rPr lang="bg-BG" smtClean="0"/>
              <a:pPr/>
              <a:t>25.5.2016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B588E-C7AD-4140-8844-5FC8E9147FCA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 rot="-900000">
            <a:off x="-92461" y="1052767"/>
            <a:ext cx="6320162" cy="1512599"/>
          </a:xfrm>
        </p:spPr>
        <p:txBody>
          <a:bodyPr>
            <a:noAutofit/>
          </a:bodyPr>
          <a:lstStyle/>
          <a:p>
            <a:pPr algn="ctr"/>
            <a:r>
              <a:rPr lang="bg-BG" sz="4800" dirty="0" smtClean="0">
                <a:latin typeface="Cambria Math" pitchFamily="18" charset="0"/>
                <a:ea typeface="Cambria Math" pitchFamily="18" charset="0"/>
                <a:cs typeface="Aharoni" pitchFamily="2" charset="-79"/>
              </a:rPr>
              <a:t>Олимпийските</a:t>
            </a:r>
            <a:r>
              <a:rPr lang="bg-BG" sz="4800" dirty="0" smtClean="0">
                <a:latin typeface="Cambria Math" pitchFamily="18" charset="0"/>
                <a:ea typeface="Cambria Math" pitchFamily="18" charset="0"/>
              </a:rPr>
              <a:t> игри</a:t>
            </a:r>
            <a:r>
              <a:rPr lang="en-US" sz="48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en-US" sz="4800" dirty="0" smtClean="0">
                <a:latin typeface="Cambria Math" pitchFamily="18" charset="0"/>
                <a:ea typeface="Cambria Math" pitchFamily="18" charset="0"/>
              </a:rPr>
            </a:br>
            <a:r>
              <a:rPr lang="bg-BG" sz="4800" dirty="0" smtClean="0">
                <a:latin typeface="Cambria Math" pitchFamily="18" charset="0"/>
                <a:ea typeface="Cambria Math" pitchFamily="18" charset="0"/>
              </a:rPr>
              <a:t> в Античността</a:t>
            </a:r>
            <a:endParaRPr lang="bg-BG" sz="48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694059">
            <a:off x="197531" y="3514961"/>
            <a:ext cx="6628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Les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Jeux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Olympiques</a:t>
            </a:r>
            <a:r>
              <a:rPr lang="fr-F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dans l‘Antiquité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7625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300464" y="4005064"/>
            <a:ext cx="2531683" cy="199469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1800" i="1" dirty="0" smtClean="0">
                <a:effectLst/>
                <a:latin typeface="Cambria" pitchFamily="18" charset="0"/>
                <a:cs typeface="Arial" pitchFamily="34" charset="0"/>
              </a:rPr>
              <a:t>Не се знае кога точно започват Олимпийските игри, но тяхната първа писмена следа датира от 776 г. пр. Хр. </a:t>
            </a:r>
            <a:endParaRPr lang="bg-BG" sz="1800" i="1" dirty="0"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783" y="249529"/>
            <a:ext cx="523252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g-BG" sz="3200" dirty="0" smtClean="0"/>
              <a:t>О</a:t>
            </a:r>
            <a:r>
              <a:rPr lang="bg-BG" sz="3200" dirty="0" smtClean="0">
                <a:latin typeface="Cambria" pitchFamily="18" charset="0"/>
              </a:rPr>
              <a:t>лимпйските  </a:t>
            </a:r>
            <a:r>
              <a:rPr lang="bg-BG" sz="3200" dirty="0">
                <a:latin typeface="Cambria" pitchFamily="18" charset="0"/>
              </a:rPr>
              <a:t>игри</a:t>
            </a:r>
            <a:endParaRPr lang="en-US" sz="3200" dirty="0">
              <a:latin typeface="Cambria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757" y="1766323"/>
            <a:ext cx="2915816" cy="4245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522"/>
          <a:stretch/>
        </p:blipFill>
        <p:spPr bwMode="auto">
          <a:xfrm>
            <a:off x="6056933" y="2276872"/>
            <a:ext cx="2880320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75856" y="1772816"/>
            <a:ext cx="2520280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Cambria" pitchFamily="18" charset="0"/>
                <a:cs typeface="Arial" pitchFamily="34" charset="0"/>
              </a:rPr>
              <a:t>On ne </a:t>
            </a:r>
            <a:r>
              <a:rPr lang="en-US" i="1" dirty="0" err="1" smtClean="0">
                <a:latin typeface="Cambria" pitchFamily="18" charset="0"/>
                <a:cs typeface="Arial" pitchFamily="34" charset="0"/>
              </a:rPr>
              <a:t>sait</a:t>
            </a:r>
            <a:r>
              <a:rPr lang="en-US" i="1" dirty="0" smtClean="0">
                <a:latin typeface="Cambria" pitchFamily="18" charset="0"/>
                <a:cs typeface="Arial" pitchFamily="34" charset="0"/>
              </a:rPr>
              <a:t> pas </a:t>
            </a:r>
            <a:r>
              <a:rPr lang="en-US" i="1" dirty="0" err="1" smtClean="0">
                <a:latin typeface="Cambria" pitchFamily="18" charset="0"/>
                <a:cs typeface="Arial" pitchFamily="34" charset="0"/>
              </a:rPr>
              <a:t>exactement</a:t>
            </a:r>
            <a:r>
              <a:rPr lang="en-US" i="1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Cambria" pitchFamily="18" charset="0"/>
                <a:cs typeface="Arial" pitchFamily="34" charset="0"/>
              </a:rPr>
              <a:t>quand</a:t>
            </a:r>
            <a:r>
              <a:rPr lang="en-US" i="1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Cambria" pitchFamily="18" charset="0"/>
                <a:cs typeface="Arial" pitchFamily="34" charset="0"/>
              </a:rPr>
              <a:t>commencent</a:t>
            </a:r>
            <a:r>
              <a:rPr lang="en-US" i="1" dirty="0" smtClean="0">
                <a:latin typeface="Cambria" pitchFamily="18" charset="0"/>
                <a:cs typeface="Arial" pitchFamily="34" charset="0"/>
              </a:rPr>
              <a:t> les </a:t>
            </a:r>
            <a:r>
              <a:rPr lang="en-US" i="1" dirty="0" err="1" smtClean="0">
                <a:latin typeface="Cambria" pitchFamily="18" charset="0"/>
                <a:cs typeface="Arial" pitchFamily="34" charset="0"/>
              </a:rPr>
              <a:t>Jeux</a:t>
            </a:r>
            <a:r>
              <a:rPr lang="en-US" i="1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Cambria" pitchFamily="18" charset="0"/>
                <a:cs typeface="Arial" pitchFamily="34" charset="0"/>
              </a:rPr>
              <a:t>Olympiques</a:t>
            </a:r>
            <a:r>
              <a:rPr lang="en-US" i="1" dirty="0" smtClean="0">
                <a:latin typeface="Cambria" pitchFamily="18" charset="0"/>
                <a:cs typeface="Arial" pitchFamily="34" charset="0"/>
              </a:rPr>
              <a:t>, </a:t>
            </a:r>
            <a:r>
              <a:rPr lang="en-US" i="1" dirty="0" err="1" smtClean="0">
                <a:latin typeface="Cambria" pitchFamily="18" charset="0"/>
                <a:cs typeface="Arial" pitchFamily="34" charset="0"/>
              </a:rPr>
              <a:t>mais</a:t>
            </a:r>
            <a:r>
              <a:rPr lang="en-US" i="1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Cambria" pitchFamily="18" charset="0"/>
                <a:cs typeface="Arial" pitchFamily="34" charset="0"/>
              </a:rPr>
              <a:t>leur</a:t>
            </a:r>
            <a:r>
              <a:rPr lang="en-US" i="1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Cambria" pitchFamily="18" charset="0"/>
                <a:cs typeface="Arial" pitchFamily="34" charset="0"/>
              </a:rPr>
              <a:t>pr</a:t>
            </a:r>
            <a:r>
              <a:rPr lang="fr-FR" i="1" dirty="0" smtClean="0">
                <a:latin typeface="Cambria" pitchFamily="18" charset="0"/>
                <a:cs typeface="Arial" pitchFamily="34" charset="0"/>
              </a:rPr>
              <a:t>è</a:t>
            </a:r>
            <a:r>
              <a:rPr lang="en-US" i="1" dirty="0" err="1" smtClean="0">
                <a:latin typeface="Cambria" pitchFamily="18" charset="0"/>
                <a:cs typeface="Arial" pitchFamily="34" charset="0"/>
              </a:rPr>
              <a:t>miere</a:t>
            </a:r>
            <a:r>
              <a:rPr lang="en-US" i="1" dirty="0" smtClean="0">
                <a:latin typeface="Cambria" pitchFamily="18" charset="0"/>
                <a:cs typeface="Arial" pitchFamily="34" charset="0"/>
              </a:rPr>
              <a:t> trace </a:t>
            </a:r>
            <a:r>
              <a:rPr lang="en-US" i="1" dirty="0" err="1" smtClean="0">
                <a:latin typeface="Cambria" pitchFamily="18" charset="0"/>
                <a:cs typeface="Arial" pitchFamily="34" charset="0"/>
              </a:rPr>
              <a:t>écrite</a:t>
            </a:r>
            <a:r>
              <a:rPr lang="en-US" i="1" dirty="0" smtClean="0">
                <a:latin typeface="Cambria" pitchFamily="18" charset="0"/>
                <a:cs typeface="Arial" pitchFamily="34" charset="0"/>
              </a:rPr>
              <a:t> date de </a:t>
            </a:r>
            <a:r>
              <a:rPr lang="bg-BG" i="1" dirty="0" smtClean="0">
                <a:latin typeface="Cambria" pitchFamily="18" charset="0"/>
                <a:cs typeface="Arial" pitchFamily="34" charset="0"/>
              </a:rPr>
              <a:t>776 </a:t>
            </a:r>
            <a:r>
              <a:rPr lang="en-US" i="1" dirty="0" smtClean="0">
                <a:latin typeface="Cambria" pitchFamily="18" charset="0"/>
                <a:cs typeface="Arial" pitchFamily="34" charset="0"/>
              </a:rPr>
              <a:t>av. J.- C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6808" y="908720"/>
            <a:ext cx="401366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ambria" pitchFamily="18" charset="0"/>
              </a:rPr>
              <a:t>Les </a:t>
            </a:r>
            <a:r>
              <a:rPr lang="en-US" sz="3200" dirty="0" err="1">
                <a:latin typeface="Cambria" pitchFamily="18" charset="0"/>
              </a:rPr>
              <a:t>Jeux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Olympiques</a:t>
            </a:r>
            <a:r>
              <a:rPr lang="en-US" sz="3200" dirty="0">
                <a:latin typeface="Cambri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64308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5920" y="1844824"/>
            <a:ext cx="5040560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i="1" dirty="0">
                <a:latin typeface="Cambria" pitchFamily="18" charset="0"/>
              </a:rPr>
              <a:t>Tout commence en Grèce, dans le </a:t>
            </a:r>
            <a:r>
              <a:rPr lang="fr-FR" i="1" dirty="0" smtClean="0">
                <a:latin typeface="Cambria" pitchFamily="18" charset="0"/>
              </a:rPr>
              <a:t>Péloponnèse, il y a 3000 ans environ.</a:t>
            </a:r>
            <a:endParaRPr lang="fr-FR" i="1" dirty="0">
              <a:latin typeface="Cambria" pitchFamily="18" charset="0"/>
            </a:endParaRPr>
          </a:p>
          <a:p>
            <a:pPr algn="ctr"/>
            <a:r>
              <a:rPr lang="fr-FR" i="1" dirty="0">
                <a:latin typeface="Cambria" pitchFamily="18" charset="0"/>
              </a:rPr>
              <a:t>Des concours sportifs sont organisés à Olympie et sont désignés d’après</a:t>
            </a:r>
          </a:p>
          <a:p>
            <a:pPr algn="ctr"/>
            <a:r>
              <a:rPr lang="fr-FR" i="1" dirty="0">
                <a:latin typeface="Cambria" pitchFamily="18" charset="0"/>
              </a:rPr>
              <a:t>le nom du site, soit les «Jeux Olympiques».</a:t>
            </a:r>
            <a:endParaRPr lang="en-US" i="1" dirty="0">
              <a:latin typeface="Cambria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552" y="3552279"/>
            <a:ext cx="3924300" cy="2905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2340" y="332656"/>
            <a:ext cx="8417024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La situation des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Jeux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Olympiques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bg-BG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Местоположението на Олимпийските игри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96458" y="3740456"/>
            <a:ext cx="2592288" cy="25853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i="1" dirty="0" smtClean="0"/>
              <a:t>Всичко започва в Гърция, в Пелопонес, преди около 3 000г. Спортните състезания са организирани на Олимп, откъдето идва и тяхното име ,,Олимпийски игри‘‘.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1813108" y="6488668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 smtClean="0"/>
              <a:t>Péloponnèse</a:t>
            </a:r>
            <a:endParaRPr lang="bg-BG" u="sng" dirty="0"/>
          </a:p>
        </p:txBody>
      </p:sp>
    </p:spTree>
    <p:extLst>
      <p:ext uri="{BB962C8B-B14F-4D97-AF65-F5344CB8AC3E}">
        <p14:creationId xmlns:p14="http://schemas.microsoft.com/office/powerpoint/2010/main" xmlns="" val="498538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25422" cy="150750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g-BG" sz="3200" dirty="0" smtClean="0"/>
              <a:t>Спортистите в Олимпийските игри</a:t>
            </a:r>
            <a:br>
              <a:rPr lang="bg-BG" sz="3200" dirty="0" smtClean="0"/>
            </a:br>
            <a:r>
              <a:rPr lang="fr-FR" sz="3200" dirty="0"/>
              <a:t>Les athlètes dans les Jeux Olympiques</a:t>
            </a:r>
            <a:br>
              <a:rPr lang="fr-FR" sz="3200" dirty="0"/>
            </a:br>
            <a:endParaRPr lang="bg-BG" sz="32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11560" y="1844824"/>
            <a:ext cx="4464496" cy="2389559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i="1" dirty="0" smtClean="0">
                <a:latin typeface="Cambria" pitchFamily="18" charset="0"/>
              </a:rPr>
              <a:t>Les </a:t>
            </a:r>
            <a:r>
              <a:rPr lang="en-US" sz="1800" i="1" dirty="0" err="1" smtClean="0">
                <a:latin typeface="Cambria" pitchFamily="18" charset="0"/>
              </a:rPr>
              <a:t>athl</a:t>
            </a:r>
            <a:r>
              <a:rPr lang="fr-FR" sz="1800" i="1" dirty="0" err="1" smtClean="0">
                <a:latin typeface="Cambria" pitchFamily="18" charset="0"/>
              </a:rPr>
              <a:t>ètes</a:t>
            </a:r>
            <a:r>
              <a:rPr lang="fr-FR" sz="1800" i="1" dirty="0" smtClean="0">
                <a:latin typeface="Cambria" pitchFamily="18" charset="0"/>
              </a:rPr>
              <a:t> sont des ho</a:t>
            </a:r>
            <a:r>
              <a:rPr lang="en-US" sz="1800" i="1" dirty="0" err="1" smtClean="0">
                <a:latin typeface="Cambria" pitchFamily="18" charset="0"/>
              </a:rPr>
              <a:t>mmes.</a:t>
            </a:r>
            <a:endParaRPr lang="en-US" sz="1800" i="1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sz="1800" i="1" dirty="0" smtClean="0">
                <a:latin typeface="Cambria" pitchFamily="18" charset="0"/>
              </a:rPr>
              <a:t> </a:t>
            </a:r>
            <a:r>
              <a:rPr lang="en-US" sz="1800" i="1" dirty="0" err="1" smtClean="0">
                <a:latin typeface="Cambria" pitchFamily="18" charset="0"/>
              </a:rPr>
              <a:t>Ils</a:t>
            </a:r>
            <a:r>
              <a:rPr lang="en-US" sz="1800" i="1" dirty="0" smtClean="0">
                <a:latin typeface="Cambria" pitchFamily="18" charset="0"/>
              </a:rPr>
              <a:t> </a:t>
            </a:r>
            <a:r>
              <a:rPr lang="en-US" sz="1800" i="1" dirty="0" err="1" smtClean="0">
                <a:latin typeface="Cambria" pitchFamily="18" charset="0"/>
              </a:rPr>
              <a:t>sont</a:t>
            </a:r>
            <a:r>
              <a:rPr lang="en-US" sz="1800" i="1" dirty="0" smtClean="0">
                <a:latin typeface="Cambria" pitchFamily="18" charset="0"/>
              </a:rPr>
              <a:t> nus, car </a:t>
            </a:r>
            <a:r>
              <a:rPr lang="en-US" sz="1800" i="1" dirty="0" err="1" smtClean="0">
                <a:latin typeface="Cambria" pitchFamily="18" charset="0"/>
              </a:rPr>
              <a:t>ils</a:t>
            </a:r>
            <a:r>
              <a:rPr lang="en-US" sz="1800" i="1" dirty="0" smtClean="0">
                <a:latin typeface="Cambria" pitchFamily="18" charset="0"/>
              </a:rPr>
              <a:t> </a:t>
            </a:r>
            <a:r>
              <a:rPr lang="en-US" sz="1800" i="1" dirty="0" err="1" smtClean="0">
                <a:latin typeface="Cambria" pitchFamily="18" charset="0"/>
              </a:rPr>
              <a:t>doivent</a:t>
            </a:r>
            <a:r>
              <a:rPr lang="en-US" sz="1800" i="1" dirty="0" smtClean="0">
                <a:latin typeface="Cambria" pitchFamily="18" charset="0"/>
              </a:rPr>
              <a:t> </a:t>
            </a:r>
            <a:r>
              <a:rPr lang="en-US" sz="1800" i="1" dirty="0" err="1" smtClean="0">
                <a:latin typeface="Cambria" pitchFamily="18" charset="0"/>
              </a:rPr>
              <a:t>refl</a:t>
            </a:r>
            <a:r>
              <a:rPr lang="fr-FR" sz="1800" i="1" dirty="0" err="1" smtClean="0">
                <a:latin typeface="Cambria" pitchFamily="18" charset="0"/>
              </a:rPr>
              <a:t>éter</a:t>
            </a:r>
            <a:r>
              <a:rPr lang="fr-FR" sz="1800" i="1" dirty="0" smtClean="0">
                <a:latin typeface="Cambria" pitchFamily="18" charset="0"/>
              </a:rPr>
              <a:t> l</a:t>
            </a:r>
            <a:r>
              <a:rPr lang="bg-BG" sz="1800" i="1" dirty="0" smtClean="0">
                <a:latin typeface="Cambria" pitchFamily="18" charset="0"/>
              </a:rPr>
              <a:t>‘</a:t>
            </a:r>
            <a:r>
              <a:rPr lang="en-US" sz="1800" i="1" dirty="0" smtClean="0">
                <a:latin typeface="Cambria" pitchFamily="18" charset="0"/>
              </a:rPr>
              <a:t>id</a:t>
            </a:r>
            <a:r>
              <a:rPr lang="fr-FR" sz="1800" i="1" dirty="0" err="1" smtClean="0">
                <a:latin typeface="Cambria" pitchFamily="18" charset="0"/>
              </a:rPr>
              <a:t>éal</a:t>
            </a:r>
            <a:r>
              <a:rPr lang="fr-FR" sz="1800" i="1" dirty="0" smtClean="0">
                <a:latin typeface="Cambria" pitchFamily="18" charset="0"/>
              </a:rPr>
              <a:t> </a:t>
            </a:r>
            <a:r>
              <a:rPr lang="en-US" sz="1800" i="1" dirty="0" smtClean="0">
                <a:latin typeface="Cambria" pitchFamily="18" charset="0"/>
              </a:rPr>
              <a:t>d’un </a:t>
            </a:r>
            <a:r>
              <a:rPr lang="en-US" sz="1800" i="1" dirty="0" err="1" smtClean="0">
                <a:latin typeface="Cambria" pitchFamily="18" charset="0"/>
              </a:rPr>
              <a:t>équilibre</a:t>
            </a:r>
            <a:r>
              <a:rPr lang="en-US" sz="1800" i="1" dirty="0" smtClean="0">
                <a:latin typeface="Cambria" pitchFamily="18" charset="0"/>
              </a:rPr>
              <a:t> </a:t>
            </a:r>
            <a:r>
              <a:rPr lang="en-US" sz="1800" i="1" dirty="0" err="1" smtClean="0">
                <a:latin typeface="Cambria" pitchFamily="18" charset="0"/>
              </a:rPr>
              <a:t>harmoni</a:t>
            </a:r>
            <a:r>
              <a:rPr lang="fr-FR" sz="1800" i="1" dirty="0" err="1" smtClean="0">
                <a:latin typeface="Cambria" pitchFamily="18" charset="0"/>
              </a:rPr>
              <a:t>éux</a:t>
            </a:r>
            <a:r>
              <a:rPr lang="bg-BG" sz="1800" i="1" dirty="0" smtClean="0">
                <a:latin typeface="Cambria" pitchFamily="18" charset="0"/>
              </a:rPr>
              <a:t> </a:t>
            </a:r>
            <a:r>
              <a:rPr lang="en-US" sz="1800" i="1" dirty="0" smtClean="0">
                <a:latin typeface="Cambria" pitchFamily="18" charset="0"/>
              </a:rPr>
              <a:t>entre le corps et </a:t>
            </a:r>
            <a:r>
              <a:rPr lang="en-US" sz="1800" i="1" dirty="0" err="1" smtClean="0">
                <a:latin typeface="Cambria" pitchFamily="18" charset="0"/>
              </a:rPr>
              <a:t>l’esprit</a:t>
            </a:r>
            <a:r>
              <a:rPr lang="en-US" sz="1800" i="1" dirty="0" smtClean="0">
                <a:latin typeface="Cambria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1800" i="1" dirty="0" smtClean="0">
                <a:latin typeface="Cambria" pitchFamily="18" charset="0"/>
              </a:rPr>
              <a:t>Les </a:t>
            </a:r>
            <a:r>
              <a:rPr lang="en-US" sz="1800" i="1" dirty="0" err="1" smtClean="0">
                <a:latin typeface="Cambria" pitchFamily="18" charset="0"/>
              </a:rPr>
              <a:t>esclaves</a:t>
            </a:r>
            <a:r>
              <a:rPr lang="en-US" sz="1800" i="1" dirty="0" smtClean="0">
                <a:latin typeface="Cambria" pitchFamily="18" charset="0"/>
              </a:rPr>
              <a:t> et les </a:t>
            </a:r>
            <a:r>
              <a:rPr lang="en-US" sz="1800" i="1" dirty="0" err="1" smtClean="0">
                <a:latin typeface="Cambria" pitchFamily="18" charset="0"/>
              </a:rPr>
              <a:t>étrangers</a:t>
            </a:r>
            <a:r>
              <a:rPr lang="en-US" sz="1800" i="1" dirty="0" smtClean="0">
                <a:latin typeface="Cambria" pitchFamily="18" charset="0"/>
              </a:rPr>
              <a:t> </a:t>
            </a:r>
            <a:r>
              <a:rPr lang="en-US" sz="1800" i="1" dirty="0" err="1" smtClean="0">
                <a:latin typeface="Cambria" pitchFamily="18" charset="0"/>
              </a:rPr>
              <a:t>sont</a:t>
            </a:r>
            <a:r>
              <a:rPr lang="en-US" sz="1800" i="1" dirty="0" smtClean="0">
                <a:latin typeface="Cambria" pitchFamily="18" charset="0"/>
              </a:rPr>
              <a:t> </a:t>
            </a:r>
            <a:r>
              <a:rPr lang="en-US" sz="1800" i="1" dirty="0" err="1" smtClean="0">
                <a:latin typeface="Cambria" pitchFamily="18" charset="0"/>
              </a:rPr>
              <a:t>exclus</a:t>
            </a:r>
            <a:r>
              <a:rPr lang="bg-BG" sz="1800" i="1" dirty="0" smtClean="0">
                <a:latin typeface="Cambria" pitchFamily="18" charset="0"/>
              </a:rPr>
              <a:t>.</a:t>
            </a:r>
            <a:endParaRPr lang="en-US" sz="1800" i="1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sz="1800" i="1" dirty="0" smtClean="0">
                <a:latin typeface="Cambria" pitchFamily="18" charset="0"/>
              </a:rPr>
              <a:t>Les femmes </a:t>
            </a:r>
            <a:r>
              <a:rPr lang="en-US" sz="1800" i="1" dirty="0" err="1" smtClean="0">
                <a:latin typeface="Cambria" pitchFamily="18" charset="0"/>
              </a:rPr>
              <a:t>peuvent</a:t>
            </a:r>
            <a:r>
              <a:rPr lang="en-US" sz="1800" i="1" dirty="0" smtClean="0">
                <a:latin typeface="Cambria" pitchFamily="18" charset="0"/>
              </a:rPr>
              <a:t> </a:t>
            </a:r>
            <a:r>
              <a:rPr lang="en-US" sz="1800" i="1" dirty="0" err="1" smtClean="0">
                <a:latin typeface="Cambria" pitchFamily="18" charset="0"/>
              </a:rPr>
              <a:t>prendre</a:t>
            </a:r>
            <a:r>
              <a:rPr lang="en-US" sz="1800" i="1" dirty="0">
                <a:latin typeface="Cambria" pitchFamily="18" charset="0"/>
              </a:rPr>
              <a:t> </a:t>
            </a:r>
            <a:r>
              <a:rPr lang="en-US" sz="1800" i="1" dirty="0" smtClean="0">
                <a:latin typeface="Cambria" pitchFamily="18" charset="0"/>
              </a:rPr>
              <a:t>part </a:t>
            </a:r>
            <a:r>
              <a:rPr lang="en-US" sz="1800" i="1" dirty="0" err="1" smtClean="0">
                <a:latin typeface="Cambria" pitchFamily="18" charset="0"/>
              </a:rPr>
              <a:t>seulement</a:t>
            </a:r>
            <a:r>
              <a:rPr lang="en-US" sz="1800" i="1" dirty="0" smtClean="0">
                <a:latin typeface="Cambria" pitchFamily="18" charset="0"/>
              </a:rPr>
              <a:t> aux courses de </a:t>
            </a:r>
            <a:r>
              <a:rPr lang="en-US" sz="1800" i="1" dirty="0" err="1" smtClean="0">
                <a:latin typeface="Cambria" pitchFamily="18" charset="0"/>
              </a:rPr>
              <a:t>chevaux</a:t>
            </a:r>
            <a:r>
              <a:rPr lang="en-US" sz="1800" i="1" dirty="0" smtClean="0">
                <a:latin typeface="Cambria" pitchFamily="18" charset="0"/>
              </a:rPr>
              <a:t>. </a:t>
            </a:r>
            <a:endParaRPr lang="bg-BG" sz="1800" i="1" dirty="0">
              <a:latin typeface="Cambr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4944" y="4236360"/>
            <a:ext cx="3700886" cy="2439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3393"/>
            <a:ext cx="3735758" cy="238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4437112"/>
            <a:ext cx="4464496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i="1" dirty="0" smtClean="0">
                <a:latin typeface="Cambria" pitchFamily="18" charset="0"/>
              </a:rPr>
              <a:t>Спортистите са мъже. </a:t>
            </a:r>
          </a:p>
          <a:p>
            <a:pPr algn="ctr"/>
            <a:r>
              <a:rPr lang="bg-BG" i="1" dirty="0" smtClean="0">
                <a:latin typeface="Cambria" pitchFamily="18" charset="0"/>
              </a:rPr>
              <a:t>Те са голи, защото трябва да отразяват идеала за хармоничното равновесие между тялото и духа. </a:t>
            </a:r>
          </a:p>
          <a:p>
            <a:pPr algn="ctr"/>
            <a:r>
              <a:rPr lang="bg-BG" i="1" dirty="0" smtClean="0">
                <a:latin typeface="Cambria" pitchFamily="18" charset="0"/>
              </a:rPr>
              <a:t>Робите и чужденците са изключени. Жените могат да участват единствено в конни надбягвания.</a:t>
            </a:r>
            <a:endParaRPr lang="en-US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9058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906931" y="76896"/>
            <a:ext cx="3026280" cy="121746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Les </a:t>
            </a:r>
            <a:r>
              <a:rPr lang="en-US" sz="4000" dirty="0" err="1" smtClean="0"/>
              <a:t>Jeux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bg-BG" sz="4000" dirty="0" smtClean="0"/>
              <a:t>Игрите</a:t>
            </a:r>
            <a:endParaRPr lang="bg-BG" sz="40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902967" y="3281042"/>
            <a:ext cx="3030244" cy="1800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bg-BG" sz="1800" i="1" dirty="0" smtClean="0">
                <a:effectLst/>
                <a:latin typeface="Cambria" pitchFamily="18" charset="0"/>
                <a:cs typeface="Arial" pitchFamily="34" charset="0"/>
              </a:rPr>
              <a:t>Те включват:</a:t>
            </a:r>
          </a:p>
          <a:p>
            <a:pPr marL="0" indent="0" algn="ctr">
              <a:buNone/>
            </a:pPr>
            <a:r>
              <a:rPr lang="ru-RU" sz="1800" i="1" dirty="0" smtClean="0">
                <a:effectLst/>
                <a:latin typeface="Cambria" pitchFamily="18" charset="0"/>
                <a:cs typeface="Arial" pitchFamily="34" charset="0"/>
              </a:rPr>
              <a:t>бягане,хвърляне на диск, </a:t>
            </a:r>
            <a:r>
              <a:rPr lang="bg-BG" sz="1800" i="1" dirty="0" smtClean="0">
                <a:effectLst/>
                <a:latin typeface="Cambria" pitchFamily="18" charset="0"/>
                <a:cs typeface="Arial" pitchFamily="34" charset="0"/>
              </a:rPr>
              <a:t>хвърляне на копие, </a:t>
            </a:r>
            <a:r>
              <a:rPr lang="ru-RU" sz="1800" i="1" dirty="0" smtClean="0">
                <a:effectLst/>
                <a:latin typeface="Cambria" pitchFamily="18" charset="0"/>
                <a:cs typeface="Arial" pitchFamily="34" charset="0"/>
              </a:rPr>
              <a:t>скок </a:t>
            </a:r>
            <a:r>
              <a:rPr lang="ru-RU" sz="1800" i="1" dirty="0">
                <a:effectLst/>
                <a:latin typeface="Cambria" pitchFamily="18" charset="0"/>
                <a:cs typeface="Arial" pitchFamily="34" charset="0"/>
              </a:rPr>
              <a:t>на </a:t>
            </a:r>
            <a:r>
              <a:rPr lang="ru-RU" sz="1800" i="1" dirty="0" smtClean="0">
                <a:effectLst/>
                <a:latin typeface="Cambria" pitchFamily="18" charset="0"/>
                <a:cs typeface="Arial" pitchFamily="34" charset="0"/>
              </a:rPr>
              <a:t>дължина, конни надбягвания</a:t>
            </a:r>
            <a:r>
              <a:rPr lang="en-US" sz="1800" i="1" dirty="0" smtClean="0">
                <a:effectLst/>
                <a:latin typeface="Cambria" pitchFamily="18" charset="0"/>
                <a:cs typeface="Arial" pitchFamily="34" charset="0"/>
              </a:rPr>
              <a:t>.</a:t>
            </a:r>
            <a:endParaRPr lang="bg-BG" sz="1800" i="1" dirty="0"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8068" y="2251703"/>
            <a:ext cx="3058674" cy="2666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676" y="5085184"/>
            <a:ext cx="5847564" cy="1872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58"/>
          <a:stretch/>
        </p:blipFill>
        <p:spPr bwMode="auto">
          <a:xfrm>
            <a:off x="138077" y="246158"/>
            <a:ext cx="2718578" cy="2318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646"/>
          <a:stretch/>
        </p:blipFill>
        <p:spPr bwMode="auto">
          <a:xfrm>
            <a:off x="207864" y="2564904"/>
            <a:ext cx="2579003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02967" y="1249717"/>
            <a:ext cx="3030244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 err="1" smtClean="0">
                <a:latin typeface="Cambria" pitchFamily="18" charset="0"/>
              </a:rPr>
              <a:t>Ils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incluent</a:t>
            </a:r>
            <a:r>
              <a:rPr lang="en-US" i="1" dirty="0" smtClean="0">
                <a:latin typeface="Cambria" pitchFamily="18" charset="0"/>
              </a:rPr>
              <a:t>:</a:t>
            </a:r>
            <a:endParaRPr lang="bg-BG" i="1" dirty="0" smtClean="0">
              <a:latin typeface="Cambria" pitchFamily="18" charset="0"/>
            </a:endParaRPr>
          </a:p>
          <a:p>
            <a:pPr algn="ctr"/>
            <a:r>
              <a:rPr lang="en-US" i="1" dirty="0" smtClean="0">
                <a:latin typeface="Cambria" pitchFamily="18" charset="0"/>
              </a:rPr>
              <a:t> la course </a:t>
            </a:r>
            <a:r>
              <a:rPr lang="fr-FR" i="1" dirty="0" smtClean="0">
                <a:latin typeface="Cambria" pitchFamily="18" charset="0"/>
              </a:rPr>
              <a:t>à pied, le lancer du disque</a:t>
            </a:r>
            <a:r>
              <a:rPr lang="bg-BG" i="1" dirty="0" smtClean="0">
                <a:latin typeface="Cambria" pitchFamily="18" charset="0"/>
              </a:rPr>
              <a:t>,</a:t>
            </a:r>
            <a:r>
              <a:rPr lang="fr-FR" i="1" dirty="0" smtClean="0">
                <a:latin typeface="Cambria" pitchFamily="18" charset="0"/>
              </a:rPr>
              <a:t> </a:t>
            </a:r>
            <a:endParaRPr lang="bg-BG" i="1" dirty="0" smtClean="0">
              <a:latin typeface="Cambria" pitchFamily="18" charset="0"/>
            </a:endParaRPr>
          </a:p>
          <a:p>
            <a:pPr algn="ctr"/>
            <a:r>
              <a:rPr lang="fr-FR" i="1" dirty="0" smtClean="0">
                <a:latin typeface="Cambria" pitchFamily="18" charset="0"/>
              </a:rPr>
              <a:t>le lancer du javelot, </a:t>
            </a:r>
          </a:p>
          <a:p>
            <a:pPr algn="ctr"/>
            <a:r>
              <a:rPr lang="fr-FR" i="1" dirty="0" smtClean="0">
                <a:latin typeface="Cambria" pitchFamily="18" charset="0"/>
              </a:rPr>
              <a:t>le saut en </a:t>
            </a:r>
            <a:r>
              <a:rPr lang="fr-FR" i="1" dirty="0" err="1" smtClean="0">
                <a:latin typeface="Cambria" pitchFamily="18" charset="0"/>
              </a:rPr>
              <a:t>longeur</a:t>
            </a:r>
            <a:r>
              <a:rPr lang="fr-FR" i="1" dirty="0" smtClean="0">
                <a:latin typeface="Cambria" pitchFamily="18" charset="0"/>
              </a:rPr>
              <a:t>, </a:t>
            </a:r>
            <a:endParaRPr lang="bg-BG" i="1" dirty="0" smtClean="0">
              <a:latin typeface="Cambria" pitchFamily="18" charset="0"/>
            </a:endParaRPr>
          </a:p>
          <a:p>
            <a:pPr algn="ctr"/>
            <a:r>
              <a:rPr lang="fr-FR" i="1" dirty="0" smtClean="0">
                <a:latin typeface="Cambria" pitchFamily="18" charset="0"/>
              </a:rPr>
              <a:t>les courses de chevaux, le combat</a:t>
            </a:r>
            <a:r>
              <a:rPr lang="en-US" i="1" dirty="0" smtClean="0">
                <a:latin typeface="Cambria" pitchFamily="18" charset="0"/>
              </a:rPr>
              <a:t>.</a:t>
            </a:r>
            <a:endParaRPr lang="en-US" i="1" dirty="0">
              <a:latin typeface="Cambria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076" y="184268"/>
            <a:ext cx="3046999" cy="2067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18228"/>
            <a:ext cx="2232248" cy="1927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7329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1737" y="2420888"/>
            <a:ext cx="4637618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Cambria" pitchFamily="18" charset="0"/>
              </a:rPr>
              <a:t>Игрите са </a:t>
            </a:r>
            <a:r>
              <a:rPr lang="ru-RU" i="1" dirty="0">
                <a:latin typeface="Cambria" pitchFamily="18" charset="0"/>
              </a:rPr>
              <a:t>много </a:t>
            </a:r>
            <a:r>
              <a:rPr lang="ru-RU" i="1" dirty="0" smtClean="0">
                <a:latin typeface="Cambria" pitchFamily="18" charset="0"/>
              </a:rPr>
              <a:t>жестоки</a:t>
            </a:r>
            <a:r>
              <a:rPr lang="en-US" i="1" dirty="0" smtClean="0">
                <a:latin typeface="Cambria" pitchFamily="18" charset="0"/>
              </a:rPr>
              <a:t>,</a:t>
            </a:r>
            <a:r>
              <a:rPr lang="bg-BG" i="1" dirty="0" smtClean="0">
                <a:latin typeface="Cambria" pitchFamily="18" charset="0"/>
              </a:rPr>
              <a:t> но  състезателите са много устойчиви. Игрите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ru-RU" i="1" dirty="0" smtClean="0">
                <a:latin typeface="Cambria" pitchFamily="18" charset="0"/>
              </a:rPr>
              <a:t>свършват, когато </a:t>
            </a:r>
            <a:r>
              <a:rPr lang="ru-RU" i="1" dirty="0">
                <a:latin typeface="Cambria" pitchFamily="18" charset="0"/>
              </a:rPr>
              <a:t>един от състезателите </a:t>
            </a:r>
            <a:r>
              <a:rPr lang="ru-RU" i="1" dirty="0" smtClean="0">
                <a:latin typeface="Cambria" pitchFamily="18" charset="0"/>
              </a:rPr>
              <a:t>се признае за победен.</a:t>
            </a:r>
            <a:endParaRPr lang="ru-RU" i="1" dirty="0"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343" b="12597"/>
          <a:stretch/>
        </p:blipFill>
        <p:spPr bwMode="auto">
          <a:xfrm>
            <a:off x="5371257" y="477198"/>
            <a:ext cx="3608490" cy="2951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402" y="4410181"/>
            <a:ext cx="4695630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21216"/>
            <a:ext cx="3622829" cy="3021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8405" y="543840"/>
            <a:ext cx="4663627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i="1" dirty="0" smtClean="0">
                <a:latin typeface="Cambria" pitchFamily="18" charset="0"/>
              </a:rPr>
              <a:t>Les </a:t>
            </a:r>
            <a:r>
              <a:rPr lang="en-US" i="1" dirty="0" err="1" smtClean="0">
                <a:latin typeface="Cambria" pitchFamily="18" charset="0"/>
              </a:rPr>
              <a:t>jeux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sont</a:t>
            </a:r>
            <a:r>
              <a:rPr lang="en-US" i="1" dirty="0" smtClean="0">
                <a:latin typeface="Cambria" pitchFamily="18" charset="0"/>
              </a:rPr>
              <a:t> trop </a:t>
            </a:r>
            <a:r>
              <a:rPr lang="en-US" i="1" dirty="0" err="1" smtClean="0">
                <a:latin typeface="Cambria" pitchFamily="18" charset="0"/>
              </a:rPr>
              <a:t>cruels</a:t>
            </a:r>
            <a:r>
              <a:rPr lang="en-US" i="1" dirty="0" smtClean="0">
                <a:latin typeface="Cambria" pitchFamily="18" charset="0"/>
              </a:rPr>
              <a:t>, </a:t>
            </a:r>
            <a:r>
              <a:rPr lang="en-US" i="1" dirty="0" err="1" smtClean="0">
                <a:latin typeface="Cambria" pitchFamily="18" charset="0"/>
              </a:rPr>
              <a:t>mais</a:t>
            </a:r>
            <a:r>
              <a:rPr lang="en-US" i="1" dirty="0" smtClean="0">
                <a:latin typeface="Cambria" pitchFamily="18" charset="0"/>
              </a:rPr>
              <a:t> les </a:t>
            </a:r>
          </a:p>
          <a:p>
            <a:pPr algn="ctr"/>
            <a:r>
              <a:rPr lang="en-US" i="1" dirty="0" err="1" smtClean="0">
                <a:latin typeface="Cambria" pitchFamily="18" charset="0"/>
              </a:rPr>
              <a:t>athlet</a:t>
            </a:r>
            <a:r>
              <a:rPr lang="fr-FR" i="1" dirty="0" smtClean="0">
                <a:latin typeface="Cambria" pitchFamily="18" charset="0"/>
              </a:rPr>
              <a:t>è</a:t>
            </a:r>
            <a:r>
              <a:rPr lang="en-US" i="1" dirty="0" smtClean="0">
                <a:latin typeface="Cambria" pitchFamily="18" charset="0"/>
              </a:rPr>
              <a:t>s </a:t>
            </a:r>
            <a:r>
              <a:rPr lang="en-US" i="1" dirty="0" err="1">
                <a:latin typeface="Cambria" pitchFamily="18" charset="0"/>
              </a:rPr>
              <a:t>sont</a:t>
            </a:r>
            <a:r>
              <a:rPr lang="en-US" i="1" dirty="0">
                <a:latin typeface="Cambria" pitchFamily="18" charset="0"/>
              </a:rPr>
              <a:t> </a:t>
            </a:r>
            <a:r>
              <a:rPr lang="en-US" i="1" dirty="0" err="1">
                <a:latin typeface="Cambria" pitchFamily="18" charset="0"/>
              </a:rPr>
              <a:t>très</a:t>
            </a:r>
            <a:r>
              <a:rPr lang="en-US" i="1" dirty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résistants</a:t>
            </a:r>
            <a:r>
              <a:rPr lang="en-US" i="1" dirty="0" smtClean="0">
                <a:latin typeface="Cambria" pitchFamily="18" charset="0"/>
              </a:rPr>
              <a:t>. </a:t>
            </a:r>
          </a:p>
          <a:p>
            <a:pPr algn="ctr"/>
            <a:r>
              <a:rPr lang="en-US" i="1" dirty="0" smtClean="0">
                <a:latin typeface="Cambria" pitchFamily="18" charset="0"/>
              </a:rPr>
              <a:t>Les </a:t>
            </a:r>
            <a:r>
              <a:rPr lang="en-US" i="1" dirty="0" err="1" smtClean="0">
                <a:latin typeface="Cambria" pitchFamily="18" charset="0"/>
              </a:rPr>
              <a:t>jeux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finissent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quand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l’un</a:t>
            </a:r>
            <a:r>
              <a:rPr lang="en-US" i="1" dirty="0" smtClean="0">
                <a:latin typeface="Cambria" pitchFamily="18" charset="0"/>
              </a:rPr>
              <a:t> des </a:t>
            </a:r>
            <a:r>
              <a:rPr lang="en-US" i="1" dirty="0" err="1" smtClean="0">
                <a:latin typeface="Cambria" pitchFamily="18" charset="0"/>
              </a:rPr>
              <a:t>athlètes</a:t>
            </a:r>
            <a:r>
              <a:rPr lang="en-US" i="1" dirty="0" smtClean="0">
                <a:latin typeface="Cambria" pitchFamily="18" charset="0"/>
              </a:rPr>
              <a:t> se </a:t>
            </a:r>
            <a:r>
              <a:rPr lang="en-US" i="1" dirty="0" err="1" smtClean="0">
                <a:latin typeface="Cambria" pitchFamily="18" charset="0"/>
              </a:rPr>
              <a:t>reconna</a:t>
            </a:r>
            <a:r>
              <a:rPr lang="fr-FR" i="1" dirty="0">
                <a:latin typeface="Cambria" pitchFamily="18" charset="0"/>
              </a:rPr>
              <a:t>i</a:t>
            </a:r>
            <a:r>
              <a:rPr lang="en-US" i="1" dirty="0" smtClean="0">
                <a:latin typeface="Cambria" pitchFamily="18" charset="0"/>
              </a:rPr>
              <a:t>t </a:t>
            </a:r>
            <a:r>
              <a:rPr lang="en-US" i="1" dirty="0" err="1" smtClean="0">
                <a:latin typeface="Cambria" pitchFamily="18" charset="0"/>
              </a:rPr>
              <a:t>vaincu</a:t>
            </a:r>
            <a:r>
              <a:rPr lang="en-US" i="1" dirty="0" smtClean="0">
                <a:latin typeface="Cambria" pitchFamily="18" charset="0"/>
              </a:rPr>
              <a:t>.</a:t>
            </a:r>
            <a:endParaRPr lang="en-US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149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04201"/>
            <a:ext cx="7452320" cy="2949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93850"/>
            <a:ext cx="2565953" cy="2710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33497" y="116632"/>
            <a:ext cx="3312368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Les 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éco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mpenses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bg-BG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Награди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50047"/>
            <a:ext cx="2304256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Il </a:t>
            </a:r>
            <a:r>
              <a:rPr lang="en-US" dirty="0" err="1" smtClean="0"/>
              <a:t>n’y</a:t>
            </a:r>
            <a:r>
              <a:rPr lang="en-US" dirty="0" smtClean="0"/>
              <a:t> a q</a:t>
            </a:r>
            <a:r>
              <a:rPr lang="bg-BG" dirty="0" smtClean="0"/>
              <a:t>‘</a:t>
            </a:r>
            <a:r>
              <a:rPr lang="en-US" dirty="0" smtClean="0"/>
              <a:t>un </a:t>
            </a:r>
            <a:r>
              <a:rPr lang="en-US" dirty="0" err="1" smtClean="0"/>
              <a:t>seul</a:t>
            </a:r>
            <a:r>
              <a:rPr lang="en-US" dirty="0" smtClean="0"/>
              <a:t> </a:t>
            </a:r>
            <a:r>
              <a:rPr lang="en-US" dirty="0" err="1" smtClean="0"/>
              <a:t>vainqueur</a:t>
            </a:r>
            <a:r>
              <a:rPr lang="en-US" dirty="0"/>
              <a:t> </a:t>
            </a:r>
            <a:r>
              <a:rPr lang="en-US" dirty="0" smtClean="0"/>
              <a:t>et son prix </a:t>
            </a:r>
            <a:r>
              <a:rPr lang="en-US" dirty="0" err="1" smtClean="0"/>
              <a:t>consiste</a:t>
            </a:r>
            <a:r>
              <a:rPr lang="en-US" dirty="0" smtClean="0"/>
              <a:t> en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couronne</a:t>
            </a:r>
            <a:r>
              <a:rPr lang="en-US" dirty="0" smtClean="0"/>
              <a:t> de </a:t>
            </a:r>
            <a:r>
              <a:rPr lang="en-US" dirty="0" err="1" smtClean="0"/>
              <a:t>feuillage</a:t>
            </a:r>
            <a:r>
              <a:rPr lang="en-US" dirty="0" smtClean="0"/>
              <a:t>. A </a:t>
            </a:r>
            <a:r>
              <a:rPr lang="en-US" dirty="0" err="1" smtClean="0"/>
              <a:t>Olympe</a:t>
            </a:r>
            <a:r>
              <a:rPr lang="en-US" dirty="0" smtClean="0"/>
              <a:t> </a:t>
            </a:r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couronne</a:t>
            </a:r>
            <a:r>
              <a:rPr lang="en-US" dirty="0" smtClean="0"/>
              <a:t> </a:t>
            </a:r>
            <a:r>
              <a:rPr lang="en-US" dirty="0" err="1" smtClean="0"/>
              <a:t>d’olivier</a:t>
            </a:r>
            <a:r>
              <a:rPr lang="en-US" dirty="0" smtClean="0"/>
              <a:t> </a:t>
            </a:r>
            <a:r>
              <a:rPr lang="en-US" dirty="0" err="1" smtClean="0"/>
              <a:t>sauvage</a:t>
            </a:r>
            <a:r>
              <a:rPr lang="en-US" dirty="0" smtClean="0"/>
              <a:t>. </a:t>
            </a:r>
            <a:r>
              <a:rPr lang="en-US" dirty="0" err="1" smtClean="0"/>
              <a:t>L’athl</a:t>
            </a:r>
            <a:r>
              <a:rPr lang="fr-FR" dirty="0" err="1" smtClean="0"/>
              <a:t>ète</a:t>
            </a:r>
            <a:r>
              <a:rPr lang="fr-FR" dirty="0" smtClean="0"/>
              <a:t> </a:t>
            </a:r>
            <a:r>
              <a:rPr lang="en-US" dirty="0" err="1" smtClean="0"/>
              <a:t>victorieux</a:t>
            </a:r>
            <a:r>
              <a:rPr lang="en-US" dirty="0" smtClean="0"/>
              <a:t> re</a:t>
            </a:r>
            <a:r>
              <a:rPr lang="fr-FR" dirty="0" smtClean="0"/>
              <a:t>ç</a:t>
            </a:r>
            <a:r>
              <a:rPr lang="en-US" dirty="0" err="1" smtClean="0"/>
              <a:t>oit</a:t>
            </a:r>
            <a:r>
              <a:rPr lang="en-US" dirty="0" smtClean="0"/>
              <a:t> </a:t>
            </a:r>
            <a:r>
              <a:rPr lang="en-US" dirty="0" err="1" smtClean="0"/>
              <a:t>aussi</a:t>
            </a:r>
            <a:r>
              <a:rPr lang="en-US" dirty="0" smtClean="0"/>
              <a:t> un </a:t>
            </a:r>
            <a:r>
              <a:rPr lang="en-US" dirty="0" err="1" smtClean="0"/>
              <a:t>ruban</a:t>
            </a:r>
            <a:r>
              <a:rPr lang="en-US" dirty="0" smtClean="0"/>
              <a:t> de </a:t>
            </a:r>
            <a:r>
              <a:rPr lang="en-US" dirty="0" err="1" smtClean="0"/>
              <a:t>laine</a:t>
            </a:r>
            <a:r>
              <a:rPr lang="en-US" dirty="0" smtClean="0"/>
              <a:t> rouge. Il </a:t>
            </a:r>
            <a:r>
              <a:rPr lang="en-US" dirty="0" err="1" smtClean="0"/>
              <a:t>tient</a:t>
            </a:r>
            <a:r>
              <a:rPr lang="en-US" dirty="0" smtClean="0"/>
              <a:t> </a:t>
            </a:r>
            <a:r>
              <a:rPr lang="en-US" dirty="0" err="1" smtClean="0"/>
              <a:t>souvent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palme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88224" y="450047"/>
            <a:ext cx="2376264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Има само един победител и неговата награда е венец от листа. В Олимп </a:t>
            </a:r>
            <a:r>
              <a:rPr lang="en-US" dirty="0" smtClean="0"/>
              <a:t> </a:t>
            </a:r>
            <a:r>
              <a:rPr lang="bg-BG" dirty="0" smtClean="0"/>
              <a:t>венецът е от дива маслина. Победителят получава също червена вълнена лента. Често той държи палмова клонка.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012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136904" cy="5373216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 smtClean="0">
                <a:latin typeface="Cambria" pitchFamily="18" charset="0"/>
              </a:rPr>
              <a:t>Prés</a:t>
            </a:r>
            <a:r>
              <a:rPr lang="en-US" sz="3600" dirty="0" err="1">
                <a:latin typeface="Cambria" pitchFamily="18" charset="0"/>
              </a:rPr>
              <a:t>e</a:t>
            </a:r>
            <a:r>
              <a:rPr lang="en-US" sz="3600" dirty="0" err="1" smtClean="0">
                <a:latin typeface="Cambria" pitchFamily="18" charset="0"/>
              </a:rPr>
              <a:t>nté</a:t>
            </a:r>
            <a:r>
              <a:rPr lang="en-US" sz="3600" dirty="0" smtClean="0">
                <a:latin typeface="Cambria" pitchFamily="18" charset="0"/>
              </a:rPr>
              <a:t> par: </a:t>
            </a:r>
            <a:br>
              <a:rPr lang="en-US" sz="3600" dirty="0" smtClean="0">
                <a:latin typeface="Cambria" pitchFamily="18" charset="0"/>
              </a:rPr>
            </a:br>
            <a:r>
              <a:rPr lang="en-US" sz="3600" dirty="0" smtClean="0">
                <a:latin typeface="Cambria" pitchFamily="18" charset="0"/>
              </a:rPr>
              <a:t>Maria </a:t>
            </a:r>
            <a:r>
              <a:rPr lang="en-US" sz="3600" dirty="0" err="1" smtClean="0">
                <a:latin typeface="Cambria" pitchFamily="18" charset="0"/>
              </a:rPr>
              <a:t>Perchemlieva</a:t>
            </a:r>
            <a:r>
              <a:rPr lang="en-US" sz="3600" dirty="0" smtClean="0">
                <a:latin typeface="Cambria" pitchFamily="18" charset="0"/>
              </a:rPr>
              <a:t> et </a:t>
            </a:r>
            <a:r>
              <a:rPr lang="en-US" sz="3600" dirty="0" err="1" smtClean="0">
                <a:latin typeface="Cambria" pitchFamily="18" charset="0"/>
              </a:rPr>
              <a:t>Mihaela</a:t>
            </a:r>
            <a:r>
              <a:rPr lang="en-US" sz="3600" dirty="0" smtClean="0">
                <a:latin typeface="Cambria" pitchFamily="18" charset="0"/>
              </a:rPr>
              <a:t> </a:t>
            </a:r>
            <a:r>
              <a:rPr lang="en-US" sz="3600" dirty="0" err="1" smtClean="0">
                <a:latin typeface="Cambria" pitchFamily="18" charset="0"/>
              </a:rPr>
              <a:t>Mincheva</a:t>
            </a:r>
            <a:r>
              <a:rPr lang="en-US" sz="3600" dirty="0" smtClean="0">
                <a:latin typeface="Cambria" pitchFamily="18" charset="0"/>
              </a:rPr>
              <a:t/>
            </a:r>
            <a:br>
              <a:rPr lang="en-US" sz="3600" dirty="0" smtClean="0">
                <a:latin typeface="Cambria" pitchFamily="18" charset="0"/>
              </a:rPr>
            </a:br>
            <a:r>
              <a:rPr lang="en-US" sz="3600" dirty="0" smtClean="0">
                <a:latin typeface="Cambria" pitchFamily="18" charset="0"/>
              </a:rPr>
              <a:t> XI v </a:t>
            </a:r>
            <a:r>
              <a:rPr lang="en-US" sz="3600" dirty="0" err="1" smtClean="0">
                <a:latin typeface="Cambria" pitchFamily="18" charset="0"/>
              </a:rPr>
              <a:t>classe</a:t>
            </a:r>
            <a:r>
              <a:rPr lang="en-US" sz="3600" dirty="0" smtClean="0">
                <a:latin typeface="Cambria" pitchFamily="18" charset="0"/>
              </a:rPr>
              <a:t/>
            </a:r>
            <a:br>
              <a:rPr lang="en-US" sz="3600" dirty="0" smtClean="0">
                <a:latin typeface="Cambria" pitchFamily="18" charset="0"/>
              </a:rPr>
            </a:br>
            <a:r>
              <a:rPr lang="en-US" sz="3600" dirty="0" err="1" smtClean="0">
                <a:latin typeface="Cambria" pitchFamily="18" charset="0"/>
              </a:rPr>
              <a:t>Lyc</a:t>
            </a:r>
            <a:r>
              <a:rPr lang="fr-FR" sz="3600" dirty="0" smtClean="0">
                <a:latin typeface="Cambria" pitchFamily="18" charset="0"/>
              </a:rPr>
              <a:t>é</a:t>
            </a:r>
            <a:r>
              <a:rPr lang="en-US" sz="3600" dirty="0" smtClean="0">
                <a:latin typeface="Cambria" pitchFamily="18" charset="0"/>
              </a:rPr>
              <a:t>e </a:t>
            </a:r>
            <a:r>
              <a:rPr lang="en-US" sz="3600" dirty="0" err="1" smtClean="0">
                <a:latin typeface="Cambria" pitchFamily="18" charset="0"/>
              </a:rPr>
              <a:t>Bilingue</a:t>
            </a:r>
            <a:r>
              <a:rPr lang="en-US" sz="3600" dirty="0" smtClean="0">
                <a:latin typeface="Cambria" pitchFamily="18" charset="0"/>
              </a:rPr>
              <a:t> ,,</a:t>
            </a:r>
            <a:r>
              <a:rPr lang="en-US" sz="3600" dirty="0" err="1" smtClean="0">
                <a:latin typeface="Cambria" pitchFamily="18" charset="0"/>
              </a:rPr>
              <a:t>Peyo</a:t>
            </a:r>
            <a:r>
              <a:rPr lang="en-US" sz="3600" dirty="0" smtClean="0">
                <a:latin typeface="Cambria" pitchFamily="18" charset="0"/>
              </a:rPr>
              <a:t> </a:t>
            </a:r>
            <a:r>
              <a:rPr lang="en-US" sz="3600" dirty="0" err="1" smtClean="0">
                <a:latin typeface="Cambria" pitchFamily="18" charset="0"/>
              </a:rPr>
              <a:t>Yavorov</a:t>
            </a:r>
            <a:r>
              <a:rPr lang="en-US" sz="3600" dirty="0" smtClean="0">
                <a:latin typeface="Cambria" pitchFamily="18" charset="0"/>
              </a:rPr>
              <a:t>’’</a:t>
            </a:r>
            <a:br>
              <a:rPr lang="en-US" sz="3600" dirty="0" smtClean="0">
                <a:latin typeface="Cambria" pitchFamily="18" charset="0"/>
              </a:rPr>
            </a:br>
            <a:r>
              <a:rPr lang="en-US" sz="3600" dirty="0" smtClean="0">
                <a:latin typeface="Cambria" pitchFamily="18" charset="0"/>
              </a:rPr>
              <a:t/>
            </a:r>
            <a:br>
              <a:rPr lang="en-US" sz="3600" dirty="0" smtClean="0">
                <a:latin typeface="Cambria" pitchFamily="18" charset="0"/>
              </a:rPr>
            </a:br>
            <a:r>
              <a:rPr lang="bg-BG" sz="3600" dirty="0" smtClean="0">
                <a:latin typeface="Cambria" pitchFamily="18" charset="0"/>
              </a:rPr>
              <a:t>Представено от:</a:t>
            </a:r>
            <a:br>
              <a:rPr lang="bg-BG" sz="3600" dirty="0" smtClean="0">
                <a:latin typeface="Cambria" pitchFamily="18" charset="0"/>
              </a:rPr>
            </a:br>
            <a:r>
              <a:rPr lang="bg-BG" sz="3600" dirty="0" smtClean="0">
                <a:latin typeface="Cambria" pitchFamily="18" charset="0"/>
              </a:rPr>
              <a:t>Мария Перчемлиева и Михаела Минчева </a:t>
            </a:r>
            <a:r>
              <a:rPr lang="en-US" sz="3600" dirty="0" smtClean="0">
                <a:latin typeface="Cambria" pitchFamily="18" charset="0"/>
              </a:rPr>
              <a:t>XI</a:t>
            </a:r>
            <a:r>
              <a:rPr lang="bg-BG" sz="3600" dirty="0" smtClean="0">
                <a:latin typeface="Cambria" pitchFamily="18" charset="0"/>
              </a:rPr>
              <a:t> в клас</a:t>
            </a:r>
            <a:br>
              <a:rPr lang="bg-BG" sz="3600" dirty="0" smtClean="0">
                <a:latin typeface="Cambria" pitchFamily="18" charset="0"/>
              </a:rPr>
            </a:br>
            <a:r>
              <a:rPr lang="bg-BG" sz="3600" dirty="0">
                <a:latin typeface="Cambria" pitchFamily="18" charset="0"/>
              </a:rPr>
              <a:t>ЕГ </a:t>
            </a:r>
            <a:r>
              <a:rPr lang="en-US" sz="3600" dirty="0" smtClean="0">
                <a:latin typeface="Cambria" pitchFamily="18" charset="0"/>
              </a:rPr>
              <a:t>“</a:t>
            </a:r>
            <a:r>
              <a:rPr lang="bg-BG" sz="3600" dirty="0" smtClean="0">
                <a:latin typeface="Cambria" pitchFamily="18" charset="0"/>
              </a:rPr>
              <a:t>Пейо Яворов</a:t>
            </a:r>
            <a:r>
              <a:rPr lang="en-US" sz="3600" dirty="0" smtClean="0">
                <a:latin typeface="Cambria" pitchFamily="18" charset="0"/>
              </a:rPr>
              <a:t>”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20906"/>
            <a:ext cx="2872482" cy="3337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5977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Kilter</Template>
  <TotalTime>412</TotalTime>
  <Words>419</Words>
  <Application>Microsoft Office PowerPoint</Application>
  <PresentationFormat>Προβολή στην οθόνη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Kilter</vt:lpstr>
      <vt:lpstr>Олимпийските игри  в Античността</vt:lpstr>
      <vt:lpstr>Διαφάνεια 2</vt:lpstr>
      <vt:lpstr>Διαφάνεια 3</vt:lpstr>
      <vt:lpstr>Спортистите в Олимпийските игри Les athlètes dans les Jeux Olympiques </vt:lpstr>
      <vt:lpstr>Les Jeux Игрите</vt:lpstr>
      <vt:lpstr>Διαφάνεια 6</vt:lpstr>
      <vt:lpstr>Διαφάνεια 7</vt:lpstr>
      <vt:lpstr>Présenté par:  Maria Perchemlieva et Mihaela Mincheva  XI v classe Lycée Bilingue ,,Peyo Yavorov’’  Представено от: Мария Перчемлиева и Михаела Минчева XI в клас ЕГ “Пейо Яворов”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СПОРТА В АНТИЧНОСТТА</dc:title>
  <dc:creator>LENOVO</dc:creator>
  <cp:lastModifiedBy>Kleo</cp:lastModifiedBy>
  <cp:revision>38</cp:revision>
  <dcterms:created xsi:type="dcterms:W3CDTF">2015-11-25T14:44:59Z</dcterms:created>
  <dcterms:modified xsi:type="dcterms:W3CDTF">2016-05-25T19:39:24Z</dcterms:modified>
</cp:coreProperties>
</file>