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FF8937C6-3D58-4A1A-ABB4-A61223458EDD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FDA0F39D-2BAE-4168-9E07-ED23C9AA2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FF8937C6-3D58-4A1A-ABB4-A61223458EDD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FDA0F39D-2BAE-4168-9E07-ED23C9AA2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F8937C6-3D58-4A1A-ABB4-A61223458EDD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DA0F39D-2BAE-4168-9E07-ED23C9AA2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FF8937C6-3D58-4A1A-ABB4-A61223458EDD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FDA0F39D-2BAE-4168-9E07-ED23C9AA2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F8937C6-3D58-4A1A-ABB4-A61223458EDD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FDA0F39D-2BAE-4168-9E07-ED23C9AA2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FF8937C6-3D58-4A1A-ABB4-A61223458EDD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FDA0F39D-2BAE-4168-9E07-ED23C9AA2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F8937C6-3D58-4A1A-ABB4-A61223458EDD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DA0F39D-2BAE-4168-9E07-ED23C9AA2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FF8937C6-3D58-4A1A-ABB4-A61223458EDD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FDA0F39D-2BAE-4168-9E07-ED23C9AA2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F8937C6-3D58-4A1A-ABB4-A61223458EDD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FDA0F39D-2BAE-4168-9E07-ED23C9AA2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F8937C6-3D58-4A1A-ABB4-A61223458EDD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DA0F39D-2BAE-4168-9E07-ED23C9AA2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F8937C6-3D58-4A1A-ABB4-A61223458EDD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FDA0F39D-2BAE-4168-9E07-ED23C9AA2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FF8937C6-3D58-4A1A-ABB4-A61223458EDD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F39D-2BAE-4168-9E07-ED23C9AA257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-106" y="3443194"/>
            <a:ext cx="6702866" cy="881624"/>
          </a:xfrm>
        </p:spPr>
        <p:txBody>
          <a:bodyPr>
            <a:noAutofit/>
          </a:bodyPr>
          <a:lstStyle/>
          <a:p>
            <a:r>
              <a:rPr lang="bg-BG" sz="5400" b="1" dirty="0" smtClean="0"/>
              <a:t>ПРАВА НА ЧОВЕКА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47872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Правата на човека в България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0" y="914400"/>
            <a:ext cx="51054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В България за първи път правата на човека се признават в Търновската конституция.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505200" y="2493818"/>
            <a:ext cx="52578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Конституциите от 1947 г. и 1971 г. дават предимство на правата в социалната сфера. приоритет има уредбата на правото на труд.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048000" y="4549676"/>
            <a:ext cx="5715000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Новата Конституция от 1991 г. поставя достойнството на човека като цел и оправдание за всяка държавна дейност, която има своите ограничения в свободата на човека.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7" r="50000"/>
          <a:stretch/>
        </p:blipFill>
        <p:spPr bwMode="auto">
          <a:xfrm>
            <a:off x="0" y="-72304"/>
            <a:ext cx="2143125" cy="1973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32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555736" cy="16916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Свободата на всеки човек свършва там, където започва свободата на другите.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5"/>
          <a:stretch/>
        </p:blipFill>
        <p:spPr>
          <a:xfrm>
            <a:off x="1004455" y="3810000"/>
            <a:ext cx="7162800" cy="2694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228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313176" cy="826086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Източници:</a:t>
            </a:r>
            <a:endParaRPr lang="en-US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1675849"/>
            <a:ext cx="5417127" cy="1213239"/>
            <a:chOff x="457200" y="1675849"/>
            <a:chExt cx="5417127" cy="1213239"/>
          </a:xfrm>
        </p:grpSpPr>
        <p:sp>
          <p:nvSpPr>
            <p:cNvPr id="3" name="Rectangle 2"/>
            <p:cNvSpPr/>
            <p:nvPr/>
          </p:nvSpPr>
          <p:spPr>
            <a:xfrm>
              <a:off x="457200" y="1675849"/>
              <a:ext cx="52959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http://www.bg-pravo.com/2009/12/2_27.html</a:t>
              </a: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57200" y="2125131"/>
              <a:ext cx="4800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http://europa.eu/pol/rights/index_bg.htm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" y="2519756"/>
              <a:ext cx="541712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http://www.ometeo.net/edu/html/2010209.htm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00" y="5943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Автор: Илияна Костадинова, ЕГ „Пейо Яворов“ - Силистра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7600"/>
            <a:ext cx="4000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25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32" y="152400"/>
            <a:ext cx="5943600" cy="933631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ОСНОВНИ ГРУПИ ПРАВА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544935" cy="243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1. Граждански </a:t>
            </a:r>
            <a:r>
              <a:rPr lang="ru-RU" dirty="0"/>
              <a:t>и политически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2. Икономически</a:t>
            </a:r>
            <a:r>
              <a:rPr lang="ru-RU" dirty="0"/>
              <a:t>, социални и културни</a:t>
            </a:r>
          </a:p>
          <a:p>
            <a:pPr marL="0" indent="0" algn="ctr">
              <a:buNone/>
            </a:pPr>
            <a:r>
              <a:rPr lang="ru-RU" dirty="0" smtClean="0"/>
              <a:t>3. Лични </a:t>
            </a:r>
            <a:r>
              <a:rPr lang="ru-RU" dirty="0"/>
              <a:t>права и </a:t>
            </a:r>
            <a:r>
              <a:rPr lang="ru-RU" dirty="0" smtClean="0"/>
              <a:t>свободи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366655"/>
            <a:ext cx="5810250" cy="326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911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218" y="228600"/>
            <a:ext cx="8021782" cy="1293857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основни етапи в развитието на идеята за права на човека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2590800"/>
            <a:ext cx="4572000" cy="3096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Великата </a:t>
            </a:r>
            <a:r>
              <a:rPr lang="ru-RU" dirty="0"/>
              <a:t>харта на свободата през 1215 г.</a:t>
            </a:r>
          </a:p>
          <a:p>
            <a:pPr marL="0" indent="0">
              <a:buNone/>
            </a:pPr>
            <a:r>
              <a:rPr lang="ru-RU" dirty="0"/>
              <a:t>- А</a:t>
            </a:r>
            <a:r>
              <a:rPr lang="ru-RU" dirty="0" smtClean="0"/>
              <a:t>кта </a:t>
            </a:r>
            <a:r>
              <a:rPr lang="ru-RU" dirty="0"/>
              <a:t>за индивидуалните права и свободи/Петиция за правата; Habeas Corpus Act/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Декларация </a:t>
            </a:r>
            <a:r>
              <a:rPr lang="ru-RU" dirty="0"/>
              <a:t>за правата на човека и гражданина от 1789г.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3556000" cy="2667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2242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8000999" cy="1584550"/>
          </a:xfrm>
        </p:spPr>
        <p:txBody>
          <a:bodyPr>
            <a:noAutofit/>
          </a:bodyPr>
          <a:lstStyle/>
          <a:p>
            <a:r>
              <a:rPr lang="ru-RU" sz="4000" dirty="0" smtClean="0"/>
              <a:t>Основни </a:t>
            </a:r>
            <a:r>
              <a:rPr lang="ru-RU" sz="4000" dirty="0"/>
              <a:t>етапи в развитието </a:t>
            </a:r>
            <a:r>
              <a:rPr lang="ru-RU" sz="4000" dirty="0" smtClean="0"/>
              <a:t>на идеята </a:t>
            </a:r>
            <a:r>
              <a:rPr lang="ru-RU" sz="4000" dirty="0"/>
              <a:t>за права на човека </a:t>
            </a:r>
            <a:endParaRPr lang="en-US" sz="400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81000" y="2438399"/>
            <a:ext cx="4343400" cy="396932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dirty="0" smtClean="0"/>
              <a:t>- Якобинската декларация за правата на човека и гражданина от 1793 г	</a:t>
            </a:r>
          </a:p>
          <a:p>
            <a:pPr marL="0" indent="0">
              <a:buFont typeface="Wingdings" pitchFamily="2" charset="2"/>
              <a:buNone/>
            </a:pPr>
            <a:r>
              <a:rPr lang="ru-RU" dirty="0" smtClean="0"/>
              <a:t>- Всеобщата декларация за правата на човека от 1948г. на ООН.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82" y="2667000"/>
            <a:ext cx="3860801" cy="28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6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325488" cy="1447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Естествените </a:t>
            </a:r>
            <a:r>
              <a:rPr lang="ru-RU" dirty="0"/>
              <a:t>права срещу  </a:t>
            </a:r>
            <a:r>
              <a:rPr lang="ru-RU" dirty="0" smtClean="0"/>
              <a:t>Божественото </a:t>
            </a:r>
            <a:r>
              <a:rPr lang="ru-RU" dirty="0"/>
              <a:t>право на суверена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76400"/>
            <a:ext cx="7848600" cy="1981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Правата на човека </a:t>
            </a:r>
            <a:r>
              <a:rPr lang="ru-RU" sz="2400" dirty="0"/>
              <a:t>са естествени права – онези права, които индивидът има по природа и които са неотделими от него като човешко същество</a:t>
            </a:r>
            <a:r>
              <a:rPr lang="ru-RU" sz="2400" dirty="0" smtClean="0"/>
              <a:t>. Това са: правото на живот, свобода, собственост, щастие и бунт срещу насилието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09999"/>
            <a:ext cx="3733800" cy="26374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6660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437144" cy="1570680"/>
          </a:xfrm>
        </p:spPr>
        <p:txBody>
          <a:bodyPr/>
          <a:lstStyle/>
          <a:p>
            <a:pPr algn="ctr"/>
            <a:r>
              <a:rPr lang="ru-RU" sz="4000" dirty="0" smtClean="0"/>
              <a:t>Гражданското </a:t>
            </a:r>
            <a:r>
              <a:rPr lang="ru-RU" sz="4000" dirty="0"/>
              <a:t>общество и правата на човека</a:t>
            </a:r>
            <a:r>
              <a:rPr lang="ru-RU" sz="4000" dirty="0" smtClean="0"/>
              <a:t>: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7281845" cy="32004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Правата </a:t>
            </a:r>
            <a:r>
              <a:rPr lang="ru-RU" dirty="0"/>
              <a:t>на гражданина са онези права на индивида, които идват от връзката на индивида с една </a:t>
            </a:r>
            <a:r>
              <a:rPr lang="ru-RU" dirty="0" smtClean="0"/>
              <a:t>държава. </a:t>
            </a:r>
            <a:r>
              <a:rPr lang="ru-RU" dirty="0"/>
              <a:t>Правата на гражданина са строго </a:t>
            </a:r>
            <a:r>
              <a:rPr lang="ru-RU" dirty="0" smtClean="0"/>
              <a:t>национални. </a:t>
            </a:r>
          </a:p>
          <a:p>
            <a:pPr algn="ctr"/>
            <a:r>
              <a:rPr lang="ru-RU" dirty="0" smtClean="0"/>
              <a:t>Колективни </a:t>
            </a:r>
            <a:r>
              <a:rPr lang="ru-RU" dirty="0"/>
              <a:t>права - това са правата, които хората упражняват </a:t>
            </a:r>
            <a:r>
              <a:rPr lang="ru-RU" dirty="0" smtClean="0"/>
              <a:t>заедно.</a:t>
            </a:r>
            <a:r>
              <a:rPr lang="bg-BG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91" y="4267200"/>
            <a:ext cx="2371725" cy="2371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2362200" cy="2362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83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" y="154257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М</a:t>
            </a:r>
            <a:r>
              <a:rPr lang="ru-RU" sz="4000" dirty="0" smtClean="0"/>
              <a:t>ежду свободата на индивида и задълженията на гражданина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25582" y="5250597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 всяко от човешките права съответства  отговорност. Това е отговорността да се зачита правото на другите.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53907"/>
            <a:ext cx="2697481" cy="2687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53907"/>
            <a:ext cx="3719763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16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755" y="0"/>
            <a:ext cx="8708136" cy="1386840"/>
          </a:xfrm>
        </p:spPr>
        <p:txBody>
          <a:bodyPr>
            <a:noAutofit/>
          </a:bodyPr>
          <a:lstStyle/>
          <a:p>
            <a:r>
              <a:rPr lang="ru-RU" sz="4000" dirty="0"/>
              <a:t>Политически ”и “социални ”граждански  права в Европа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94855" y="48006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Хартата на основните права признава обхвата от лични, граждански, политически, икономически и социални права на гражданите и жителите на ЕС, като ги обединява в правото на ЕС.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96107"/>
            <a:ext cx="4724400" cy="3304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3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600200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/>
              <a:t>Основни </a:t>
            </a:r>
            <a:r>
              <a:rPr lang="ru-RU" sz="4000" dirty="0"/>
              <a:t>документи и </a:t>
            </a:r>
            <a:r>
              <a:rPr lang="ru-RU" sz="4000" dirty="0" smtClean="0"/>
              <a:t>институции, които </a:t>
            </a:r>
            <a:r>
              <a:rPr lang="ru-RU" sz="4000" dirty="0"/>
              <a:t>гарантират правата на човека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2357206"/>
            <a:ext cx="4572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1200"/>
              </a:spcAft>
              <a:buFont typeface="Symbol"/>
              <a:buChar char=""/>
            </a:pPr>
            <a:r>
              <a:rPr lang="bg-BG" sz="2400" dirty="0" smtClean="0">
                <a:effectLst/>
                <a:latin typeface="Calibri"/>
                <a:ea typeface="Calibri"/>
                <a:cs typeface="Times New Roman"/>
              </a:rPr>
              <a:t>Харта на основните права</a:t>
            </a:r>
            <a:endParaRPr lang="en-US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1200"/>
              </a:spcAft>
              <a:buFont typeface="Symbol"/>
              <a:buChar char=""/>
            </a:pPr>
            <a:r>
              <a:rPr lang="bg-BG" sz="2400" dirty="0" smtClean="0">
                <a:effectLst/>
                <a:latin typeface="Calibri"/>
                <a:ea typeface="Calibri"/>
                <a:cs typeface="Times New Roman"/>
              </a:rPr>
              <a:t>Всеобщата декларация за правата на човека и съпътстващите я актове</a:t>
            </a:r>
            <a:endParaRPr lang="en-US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1200"/>
              </a:spcAft>
              <a:buFont typeface="Symbol"/>
              <a:buChar char=""/>
            </a:pPr>
            <a:r>
              <a:rPr lang="bg-BG" sz="2400" dirty="0" smtClean="0">
                <a:effectLst/>
                <a:latin typeface="Calibri"/>
                <a:ea typeface="Calibri"/>
                <a:cs typeface="Times New Roman"/>
              </a:rPr>
              <a:t>Европейска конвенция за защита на правата на човека и основните свободи и Европейският съд по правата на човека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57206"/>
            <a:ext cx="4346575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2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TM01859865[[fn=Kilter]]</Template>
  <TotalTime>155</TotalTime>
  <Words>401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Kilter</vt:lpstr>
      <vt:lpstr>ПРАВА НА ЧОВЕКА</vt:lpstr>
      <vt:lpstr>ОСНОВНИ ГРУПИ ПРАВА</vt:lpstr>
      <vt:lpstr>основни етапи в развитието на идеята за права на човека </vt:lpstr>
      <vt:lpstr>Основни етапи в развитието на идеята за права на човека </vt:lpstr>
      <vt:lpstr>Естествените права срещу  Божественото право на суверена </vt:lpstr>
      <vt:lpstr>Гражданското общество и правата на човека:</vt:lpstr>
      <vt:lpstr>PowerPoint Presentation</vt:lpstr>
      <vt:lpstr>Политически ”и “социални ”граждански  права в Европа </vt:lpstr>
      <vt:lpstr>Основни документи и институции, които гарантират правата на човека </vt:lpstr>
      <vt:lpstr>Правата на човека в България </vt:lpstr>
      <vt:lpstr>Свободата на всеки човек свършва там, където започва свободата на другите.</vt:lpstr>
      <vt:lpstr>Източници: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Ili</dc:creator>
  <cp:lastModifiedBy>Ili</cp:lastModifiedBy>
  <cp:revision>15</cp:revision>
  <dcterms:created xsi:type="dcterms:W3CDTF">2016-06-12T17:24:27Z</dcterms:created>
  <dcterms:modified xsi:type="dcterms:W3CDTF">2016-06-12T20:00:04Z</dcterms:modified>
</cp:coreProperties>
</file>