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6" r:id="rId4"/>
    <p:sldId id="267" r:id="rId5"/>
    <p:sldId id="260" r:id="rId6"/>
    <p:sldId id="268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1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A3687A-2422-4BC3-A63C-52332A7E886C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B2E0CC-5AB2-4C13-A300-1C584CE7E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smtClean="0"/>
              <a:t>Ελκυστική εκπαίδευση σύμφωνα με τις ανάγκες των μαθητών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mtClean="0"/>
              <a:t>Καταπολέμηση της σχολικής αποτυχίας και μείωση απουσιών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mtClean="0"/>
              <a:t>Εφαρμογή καινοτόμων στρατηγικών διδασκαλίας.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mtClean="0"/>
              <a:t>Παροχή κινήτρων για αυξημένη σχολική επίδοση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mtClean="0"/>
              <a:t>Ενσωμάτωση όλων των μαθητών στο σχολικό περιβάλλον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A40CC8-89BE-4489-B313-26832B8828E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smtClean="0"/>
              <a:t>Να είναι σε θέση να εκτιμήσουν τις διαφορές.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mtClean="0"/>
              <a:t>Μαθαίνουν να ζουν και να εργάζονται ομαδικά με άλλους ευρωπαίους μαθητές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BCDF03-681E-4365-9F4F-FBA6F54EC704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0ED9B-DB3D-4E16-AF2F-F25909762443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E0192-A5BD-4A73-9DEB-818D7FBA6964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5182-CC24-45FC-8A54-A0AC4FC5B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521E-BF92-40A6-B442-A768F8B7E939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A5B1E-42A6-4482-8D03-BE570A7A9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A937-40A6-4136-8B1E-FA88C4A77CA7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FEE9-7E03-42D7-B8F1-A035B8A94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2A35-A5C1-41AB-91D1-907622091198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76573-CFCE-4F2D-9493-D53EB7113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73E91-5BFD-465A-93C5-071ECDE0C1A9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D1C0-1044-45D5-B69E-C03C632DF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98BC-21B0-44FA-BB1B-D6708BDEC480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D6E9-97C6-4315-A09C-2A6D6D3C7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A97F-3DA5-48F1-BC2E-95287F9771B4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152D-51A0-4166-BEAA-5F4690A50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6D7A-B025-48BE-A63C-0742B7BA7BA3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389D-C074-46CD-9515-99F02008D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766F-1B44-49A5-9111-2377B8196B51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BCAF-15B1-45C2-B5D9-D33BA15AE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C455-63FE-48BE-8FCE-4CC20A553102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4CE5-8901-4134-9B08-D2D5A511A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6B0EB-55AA-44A3-AF8C-2D4F961E6746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B9-6AE9-4EA1-8741-5E027241E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C09B3-F9AC-4D41-9C4C-B91D257AEDF8}" type="datetimeFigureOut">
              <a:rPr lang="en-US"/>
              <a:pPr>
                <a:defRPr/>
              </a:pPr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CD76CA-FB26-43B9-BF1C-2FCF0DCA4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lt Başlık 2"/>
          <p:cNvSpPr>
            <a:spLocks noGrp="1"/>
          </p:cNvSpPr>
          <p:nvPr>
            <p:ph type="subTitle" idx="1"/>
          </p:nvPr>
        </p:nvSpPr>
        <p:spPr>
          <a:xfrm>
            <a:off x="1258888" y="5516563"/>
            <a:ext cx="6400800" cy="817562"/>
          </a:xfrm>
        </p:spPr>
        <p:txBody>
          <a:bodyPr/>
          <a:lstStyle/>
          <a:p>
            <a:pPr eaLnBrk="1" hangingPunct="1"/>
            <a:r>
              <a:rPr lang="en-US" altLang="el-GR" i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MARINA SOCRATOUS</a:t>
            </a:r>
            <a:endParaRPr lang="tr-TR" altLang="el-GR" i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871378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etin kutusu 4"/>
          <p:cNvSpPr txBox="1"/>
          <p:nvPr/>
        </p:nvSpPr>
        <p:spPr>
          <a:xfrm>
            <a:off x="179388" y="3095625"/>
            <a:ext cx="8964612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Partageons nos valeurs dans l'effort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Προσπαθούμε μαζί με κοινές αξίες!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Γαλλία, Γερμανία, Ελλάδα, Ιταλία, Βουλγαρία και Κύπρος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8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smtClean="0">
                <a:solidFill>
                  <a:srgbClr val="FF0000"/>
                </a:solidFill>
              </a:rPr>
              <a:t>ΔΙΑΦΟΡΕΤΙΚΟΤΗΤΑ </a:t>
            </a:r>
            <a:endParaRPr lang="tr-TR" altLang="el-GR" sz="360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611188" y="1196975"/>
            <a:ext cx="8075612" cy="54721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400" u="sng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Πολυμορφία στην ΕΥΡΩΠΗ</a:t>
            </a:r>
            <a:endParaRPr lang="tr-TR" altLang="el-GR" sz="2400" u="sng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8" name="Resi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303588"/>
            <a:ext cx="3529012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Metin kutusu 4"/>
          <p:cNvSpPr txBox="1">
            <a:spLocks noChangeArrowheads="1"/>
          </p:cNvSpPr>
          <p:nvPr/>
        </p:nvSpPr>
        <p:spPr bwMode="auto">
          <a:xfrm>
            <a:off x="539750" y="1773238"/>
            <a:ext cx="3887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>
                <a:latin typeface="Verdana" pitchFamily="34" charset="0"/>
              </a:rPr>
              <a:t>Μαθαίνουν να εκτιμούν  τις διαφορές και να σέβονται τη διαφορετικότητα.</a:t>
            </a:r>
          </a:p>
          <a:p>
            <a:endParaRPr lang="tr-TR" altLang="el-GR">
              <a:latin typeface="Calibri" pitchFamily="34" charset="0"/>
            </a:endParaRPr>
          </a:p>
        </p:txBody>
      </p:sp>
      <p:sp>
        <p:nvSpPr>
          <p:cNvPr id="11270" name="Metin kutusu 8"/>
          <p:cNvSpPr txBox="1">
            <a:spLocks noChangeArrowheads="1"/>
          </p:cNvSpPr>
          <p:nvPr/>
        </p:nvSpPr>
        <p:spPr bwMode="auto">
          <a:xfrm>
            <a:off x="5672138" y="5229225"/>
            <a:ext cx="29321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>
                <a:latin typeface="Calibri" pitchFamily="34" charset="0"/>
              </a:rPr>
              <a:t>Μαθαίνουν να ζουν και να εργάζονται ομαδικά με άλλους ευρωπαίους μαθητές, χωρίς ξενοφοβία κι’ αποκλεισμούς.</a:t>
            </a:r>
          </a:p>
        </p:txBody>
      </p:sp>
      <p:pic>
        <p:nvPicPr>
          <p:cNvPr id="11271" name="Resim 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7663" y="2043113"/>
            <a:ext cx="28289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ΑΝΑΚΑΛΥΠΤΟΥΝ….</a:t>
            </a:r>
            <a:endParaRPr lang="tr-TR" altLang="el-GR" sz="3600" smtClean="0"/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r-TR" altLang="el-GR" smtClean="0"/>
              <a:t>    </a:t>
            </a:r>
            <a:r>
              <a:rPr lang="el-GR" altLang="el-GR" smtClean="0"/>
              <a:t>      </a:t>
            </a:r>
            <a:r>
              <a:rPr lang="el-GR" altLang="el-GR" sz="2400" u="sng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Τον εαυτό τους, την Ευρώπη και το κόσμο</a:t>
            </a:r>
            <a:endParaRPr lang="tr-TR" altLang="el-GR" sz="2400" u="sng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2" name="Resim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852738"/>
            <a:ext cx="605948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Metin kutusu 5"/>
          <p:cNvSpPr txBox="1">
            <a:spLocks noChangeArrowheads="1"/>
          </p:cNvSpPr>
          <p:nvPr/>
        </p:nvSpPr>
        <p:spPr bwMode="auto">
          <a:xfrm>
            <a:off x="2843213" y="1895475"/>
            <a:ext cx="35290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l-GR">
                <a:latin typeface="Verdana" pitchFamily="34" charset="0"/>
              </a:rPr>
              <a:t>Γίνονται πιο ώριμοι και ανεξάρτητοι, πιο ανεκτικοί και με κατανόηση.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İçerik Yer Tutucus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l-GR" altLang="el-GR" sz="2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ΤΙ ΠΕΡΙΜΕΝΕΙΣ ΛΟΙΠΟΝ</a:t>
            </a:r>
            <a:r>
              <a:rPr lang="en-US" altLang="el-GR" sz="2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el-GR" altLang="el-GR" sz="2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l-GR" altLang="el-GR" sz="28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ΕΙΣΑΙ ΕΥΡΩΠΑΙΟΣ ΜΑΘΗΤΗΣ…..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l-GR" altLang="el-GR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ΜΑΘΕ ΤΗΝ ΕΥΡΩΠΗ-ΜΑΘΕ ΑΠΟ ΤΗΝ ΕΥΡΩΠΗ </a:t>
            </a:r>
            <a:endParaRPr lang="el-GR" altLang="el-GR" smtClean="0"/>
          </a:p>
          <a:p>
            <a:pPr marL="0" indent="0" algn="ctr" eaLnBrk="1" hangingPunct="1">
              <a:buFont typeface="Arial" charset="0"/>
              <a:buNone/>
            </a:pPr>
            <a:endParaRPr lang="el-GR" altLang="el-GR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141663"/>
            <a:ext cx="58324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Başlık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52525"/>
          </a:xfrm>
        </p:spPr>
        <p:txBody>
          <a:bodyPr/>
          <a:lstStyle/>
          <a:p>
            <a:pPr eaLnBrk="1" hangingPunct="1"/>
            <a:r>
              <a:rPr lang="el-GR" altLang="el-GR" sz="2800" b="1" smtClean="0">
                <a:solidFill>
                  <a:srgbClr val="FF0000"/>
                </a:solidFill>
              </a:rPr>
              <a:t/>
            </a:r>
            <a:br>
              <a:rPr lang="el-GR" altLang="el-GR" sz="2800" b="1" smtClean="0">
                <a:solidFill>
                  <a:srgbClr val="FF0000"/>
                </a:solidFill>
              </a:rPr>
            </a:br>
            <a:r>
              <a:rPr lang="fr-FR" altLang="el-GR" sz="2800" b="1" smtClean="0">
                <a:solidFill>
                  <a:srgbClr val="FF0000"/>
                </a:solidFill>
              </a:rPr>
              <a:t>Partageons nos valeurs dans l'effort</a:t>
            </a:r>
            <a:r>
              <a:rPr lang="en-US" altLang="el-GR" sz="28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US" altLang="el-GR" sz="28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</a:br>
            <a:r>
              <a:rPr lang="el-GR" altLang="el-GR" sz="28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Προσπαθούμε μαζί με κοινές αξίες</a:t>
            </a:r>
            <a:br>
              <a:rPr lang="el-GR" altLang="el-GR" sz="28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</a:br>
            <a:r>
              <a:rPr lang="en-US" altLang="el-GR" sz="3200" i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Les trois</a:t>
            </a:r>
            <a:r>
              <a:rPr lang="el-GR" altLang="el-GR" sz="3200" i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fr-FR" altLang="el-GR" sz="3200" i="1" smtClean="0">
                <a:solidFill>
                  <a:srgbClr val="FF0000"/>
                </a:solidFill>
              </a:rPr>
              <a:t>priorités</a:t>
            </a:r>
            <a:r>
              <a:rPr lang="en-US" altLang="el-GR" sz="3200" i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du projet </a:t>
            </a:r>
            <a:r>
              <a:rPr lang="el-GR" altLang="el-GR" sz="3200" i="1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altLang="el-GR" sz="32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US" altLang="el-GR" sz="3200" smtClean="0">
                <a:solidFill>
                  <a:srgbClr val="FF0000"/>
                </a:solidFill>
                <a:ea typeface="Verdana" pitchFamily="34" charset="0"/>
                <a:cs typeface="Verdana" pitchFamily="34" charset="0"/>
              </a:rPr>
            </a:br>
            <a:endParaRPr lang="tr-TR" altLang="el-GR" sz="3200" smtClean="0">
              <a:solidFill>
                <a:srgbClr val="FF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İçerik Yer Tutucusu 2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37433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sz="2800" b="1" dirty="0" smtClean="0"/>
              <a:t>1. </a:t>
            </a:r>
            <a:r>
              <a:rPr lang="fr-FR" sz="2800" b="1" dirty="0" smtClean="0"/>
              <a:t>Lutter contre le décrochage scolaire </a:t>
            </a:r>
            <a:r>
              <a:rPr lang="en-US" sz="2800" dirty="0" smtClean="0"/>
              <a:t>- </a:t>
            </a:r>
            <a:r>
              <a:rPr lang="fr-FR" sz="2800" b="1" dirty="0" smtClean="0"/>
              <a:t>améliorer les compétences des élèves en difficulté et leur redonner confiance en situation d'échec. </a:t>
            </a:r>
            <a:endParaRPr lang="el-GR" sz="2800" b="1" dirty="0" smtClean="0"/>
          </a:p>
          <a:p>
            <a:pPr eaLnBrk="1" hangingPunct="1">
              <a:buFontTx/>
              <a:buChar char="-"/>
              <a:defRPr/>
            </a:pPr>
            <a:r>
              <a:rPr lang="el-GR" sz="2800" dirty="0" smtClean="0">
                <a:latin typeface="+mj-lt"/>
              </a:rPr>
              <a:t>Η καταπολέμηση της πρόωρης εγκατάλειψης</a:t>
            </a:r>
            <a:r>
              <a:rPr lang="el-GR" sz="2800" dirty="0" smtClean="0"/>
              <a:t> </a:t>
            </a:r>
            <a:r>
              <a:rPr lang="el-GR" sz="2800" dirty="0" smtClean="0">
                <a:latin typeface="+mj-lt"/>
              </a:rPr>
              <a:t>και </a:t>
            </a:r>
            <a:r>
              <a:rPr lang="el-GR" sz="2800" dirty="0" smtClean="0"/>
              <a:t>της σχολικής αποτυχίας</a:t>
            </a:r>
            <a:r>
              <a:rPr lang="en-US" sz="2800" dirty="0" smtClean="0"/>
              <a:t> </a:t>
            </a:r>
            <a:r>
              <a:rPr lang="el-GR" sz="2800" dirty="0" smtClean="0"/>
              <a:t>των μαθητών με διάφορα μαθησιακά προβλήματα,</a:t>
            </a:r>
          </a:p>
          <a:p>
            <a:pPr eaLnBrk="1" hangingPunct="1">
              <a:buFontTx/>
              <a:buChar char="-"/>
              <a:defRPr/>
            </a:pPr>
            <a:r>
              <a:rPr lang="el-GR" sz="2800" dirty="0" smtClean="0"/>
              <a:t>η μείωση των απουσιών </a:t>
            </a:r>
          </a:p>
          <a:p>
            <a:pPr eaLnBrk="1" hangingPunct="1">
              <a:buFontTx/>
              <a:buChar char="-"/>
              <a:defRPr/>
            </a:pPr>
            <a:r>
              <a:rPr lang="el-GR" sz="2800" dirty="0" smtClean="0"/>
              <a:t>και η βελτίωση των σχολικών αποτελεσμάτων</a:t>
            </a:r>
            <a:r>
              <a:rPr lang="en-US" sz="2800" dirty="0" smtClean="0"/>
              <a:t>.</a:t>
            </a:r>
            <a:endParaRPr lang="tr-TR" sz="2800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buFontTx/>
              <a:buChar char="-"/>
              <a:defRPr/>
            </a:pPr>
            <a:endParaRPr lang="en-US" sz="28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tr-T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3076" name="Resim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157788"/>
            <a:ext cx="7561263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79388" y="188913"/>
            <a:ext cx="5329237" cy="64087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FR" altLang="el-GR" sz="2800" b="1" smtClean="0"/>
              <a:t>2. Améliorer la qualité de l'éducation et l'accueil de nos élèves</a:t>
            </a:r>
            <a:r>
              <a:rPr lang="el-GR" altLang="el-GR" sz="2800" b="1" smtClean="0"/>
              <a:t> </a:t>
            </a:r>
            <a:endParaRPr lang="en-US" altLang="el-GR" sz="280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l-GR" sz="2800" smtClean="0">
                <a:ea typeface="Verdana" pitchFamily="34" charset="0"/>
                <a:cs typeface="Verdana" pitchFamily="34" charset="0"/>
              </a:rPr>
              <a:t> - </a:t>
            </a:r>
            <a:r>
              <a:rPr lang="el-GR" altLang="el-GR" sz="2800" smtClean="0">
                <a:ea typeface="Verdana" pitchFamily="34" charset="0"/>
                <a:cs typeface="Verdana" pitchFamily="34" charset="0"/>
              </a:rPr>
              <a:t>Η ενίσχυση της ποιότητας της εκπαίδευσης,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l-GR" altLang="el-GR" sz="2800" smtClean="0">
                <a:ea typeface="Verdana" pitchFamily="34" charset="0"/>
                <a:cs typeface="Verdana" pitchFamily="34" charset="0"/>
              </a:rPr>
              <a:t>η ενσωμάτωση όλων των μαθητών στο σχολικό περιβάλλον,</a:t>
            </a:r>
            <a:endParaRPr lang="en-US" altLang="el-GR" sz="280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l-GR" altLang="el-GR" sz="2800" smtClean="0"/>
              <a:t>και η παροχή κινήτρων στους μαθητές για καλύτερη σχολική επίδοση.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l-GR" altLang="el-GR" sz="2800" smtClean="0"/>
          </a:p>
          <a:p>
            <a:endParaRPr lang="en-US" altLang="el-GR" smtClean="0"/>
          </a:p>
        </p:txBody>
      </p:sp>
      <p:pic>
        <p:nvPicPr>
          <p:cNvPr id="4099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484313"/>
            <a:ext cx="34036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45354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sz="2800" b="1" dirty="0" smtClean="0">
                <a:latin typeface="+mj-lt"/>
              </a:rPr>
              <a:t>3. </a:t>
            </a:r>
            <a:r>
              <a:rPr lang="fr-FR" sz="2800" b="1" dirty="0" smtClean="0">
                <a:latin typeface="+mj-lt"/>
              </a:rPr>
              <a:t>Utiliser des méthodes innovantes</a:t>
            </a:r>
            <a:r>
              <a:rPr lang="el-GR" sz="2800" b="1" dirty="0" smtClean="0">
                <a:latin typeface="+mj-lt"/>
              </a:rPr>
              <a:t> </a:t>
            </a:r>
            <a:r>
              <a:rPr lang="fr-FR" sz="2800" b="1" dirty="0" smtClean="0">
                <a:latin typeface="+mj-lt"/>
              </a:rPr>
              <a:t>afin de dynamiser le travail en classe des enseignants</a:t>
            </a:r>
            <a:r>
              <a:rPr lang="el-GR" sz="2800" b="1" dirty="0" smtClean="0">
                <a:latin typeface="+mj-lt"/>
              </a:rPr>
              <a:t> </a:t>
            </a:r>
            <a:r>
              <a:rPr lang="fr-FR" sz="2800" b="1" dirty="0" smtClean="0">
                <a:latin typeface="+mj-lt"/>
              </a:rPr>
              <a:t>et surtout de les former sur les meilleures pratiques européennes, tout en valorisant les systèmes éducatifs existant.</a:t>
            </a:r>
            <a:endParaRPr lang="el-GR" sz="2800" b="1" dirty="0" smtClean="0">
              <a:latin typeface="+mj-lt"/>
            </a:endParaRPr>
          </a:p>
          <a:p>
            <a:pPr eaLnBrk="1" hangingPunct="1">
              <a:buFontTx/>
              <a:buChar char="-"/>
              <a:defRPr/>
            </a:pPr>
            <a:r>
              <a:rPr lang="el-GR" sz="2800" dirty="0" smtClean="0">
                <a:latin typeface="+mj-lt"/>
              </a:rPr>
              <a:t>Εφαρμογή νέων στρατηγικών διδασκαλίας,</a:t>
            </a:r>
          </a:p>
          <a:p>
            <a:pPr eaLnBrk="1" hangingPunct="1">
              <a:buFontTx/>
              <a:buChar char="-"/>
              <a:defRPr/>
            </a:pPr>
            <a:r>
              <a:rPr lang="el-GR" sz="2800" dirty="0" smtClean="0">
                <a:latin typeface="+mj-lt"/>
              </a:rPr>
              <a:t>η ενίσχυση του έργου των εκπαιδευτικών στην τάξη</a:t>
            </a:r>
          </a:p>
          <a:p>
            <a:pPr eaLnBrk="1" hangingPunct="1">
              <a:buFontTx/>
              <a:buChar char="-"/>
              <a:defRPr/>
            </a:pPr>
            <a:r>
              <a:rPr lang="el-GR" sz="2800" dirty="0" smtClean="0">
                <a:latin typeface="+mj-lt"/>
              </a:rPr>
              <a:t>και η κατάρτιση τους σε </a:t>
            </a:r>
            <a:r>
              <a:rPr lang="el-GR" sz="2800" dirty="0" err="1" smtClean="0">
                <a:latin typeface="+mj-lt"/>
              </a:rPr>
              <a:t>στοχευμένες</a:t>
            </a:r>
            <a:r>
              <a:rPr lang="el-GR" sz="2800" dirty="0" smtClean="0">
                <a:latin typeface="+mj-lt"/>
              </a:rPr>
              <a:t> καλές πρακτικές για ενίσχυση του εκπαιδευτικού μας συστήματος.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en-US" dirty="0"/>
          </a:p>
        </p:txBody>
      </p:sp>
      <p:pic>
        <p:nvPicPr>
          <p:cNvPr id="5123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652963"/>
            <a:ext cx="45370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etin kutusu 4"/>
          <p:cNvSpPr txBox="1">
            <a:spLocks noChangeArrowheads="1"/>
          </p:cNvSpPr>
          <p:nvPr/>
        </p:nvSpPr>
        <p:spPr bwMode="auto">
          <a:xfrm>
            <a:off x="-1371600" y="-184150"/>
            <a:ext cx="425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el-GR">
              <a:latin typeface="Verdana" pitchFamily="34" charset="0"/>
            </a:endParaRPr>
          </a:p>
        </p:txBody>
      </p:sp>
      <p:sp>
        <p:nvSpPr>
          <p:cNvPr id="6147" name="Metin kutusu 1"/>
          <p:cNvSpPr txBox="1">
            <a:spLocks noChangeArrowheads="1"/>
          </p:cNvSpPr>
          <p:nvPr/>
        </p:nvSpPr>
        <p:spPr bwMode="auto">
          <a:xfrm>
            <a:off x="349250" y="260350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altLang="el-GR" sz="3600">
                <a:solidFill>
                  <a:srgbClr val="C00000"/>
                </a:solidFill>
                <a:latin typeface="Calibri" pitchFamily="34" charset="0"/>
              </a:rPr>
              <a:t>ΓΕΝΙΚΟΙ ΣΤΟΧΟΙ ΤΟΥ ΠΡΟΓΡΑΜΜΑΤΟΣ</a:t>
            </a:r>
          </a:p>
          <a:p>
            <a:pPr algn="ctr"/>
            <a:r>
              <a:rPr lang="en-US" altLang="el-GR" sz="3600">
                <a:solidFill>
                  <a:srgbClr val="C00000"/>
                </a:solidFill>
                <a:latin typeface="Calibri" pitchFamily="34" charset="0"/>
              </a:rPr>
              <a:t>Nos objectifs ………</a:t>
            </a:r>
            <a:endParaRPr lang="el-GR" altLang="el-GR" sz="36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148" name="Resim 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975" y="1628775"/>
            <a:ext cx="70564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Metin kutusu 4"/>
          <p:cNvSpPr txBox="1">
            <a:spLocks noChangeArrowheads="1"/>
          </p:cNvSpPr>
          <p:nvPr/>
        </p:nvSpPr>
        <p:spPr bwMode="auto">
          <a:xfrm>
            <a:off x="539750" y="3573463"/>
            <a:ext cx="79930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fr-FR" sz="2800" b="1" dirty="0">
                <a:latin typeface="+mj-lt"/>
              </a:rPr>
              <a:t>Développer des compétences en LVE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 - Η βελτίωση στις ξένες γλώσσες.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2800" dirty="0"/>
              <a:t>Intégrer les idées et actions du projet dans les</a:t>
            </a:r>
          </a:p>
          <a:p>
            <a:pPr>
              <a:defRPr/>
            </a:pPr>
            <a:r>
              <a:rPr lang="fr-FR" sz="2800" dirty="0"/>
              <a:t>   programmes disciplinaires. </a:t>
            </a:r>
            <a:endParaRPr lang="en-US" sz="2800" dirty="0"/>
          </a:p>
          <a:p>
            <a:pPr>
              <a:defRPr/>
            </a:pPr>
            <a:r>
              <a:rPr lang="el-GR" sz="2800" dirty="0">
                <a:latin typeface="+mj-lt"/>
              </a:rPr>
              <a:t> - Η εφαρμογή των δράσεων του προγράμματος μέσα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   από </a:t>
            </a:r>
            <a:r>
              <a:rPr lang="el-GR" sz="2800" dirty="0" err="1">
                <a:latin typeface="+mj-lt"/>
              </a:rPr>
              <a:t>διαθεματικές</a:t>
            </a:r>
            <a:r>
              <a:rPr lang="el-GR" sz="2800" dirty="0">
                <a:latin typeface="+mj-lt"/>
              </a:rPr>
              <a:t> προσεγγίσεις 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6130925" cy="536098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altLang="el-GR" b="1" smtClean="0"/>
              <a:t>Fonder les échanges et la collaboration européenne sur des outils innovants liés aux TICE. </a:t>
            </a:r>
            <a:endParaRPr lang="el-GR" altLang="el-GR" b="1" smtClean="0"/>
          </a:p>
          <a:p>
            <a:pPr>
              <a:buFont typeface="Arial" charset="0"/>
              <a:buNone/>
            </a:pPr>
            <a:r>
              <a:rPr lang="el-GR" altLang="el-GR" smtClean="0"/>
              <a:t> - Η συνεργασία μεταξύ ευρωπαίων καθηγητών.</a:t>
            </a:r>
          </a:p>
          <a:p>
            <a:pPr>
              <a:buFont typeface="Arial" charset="0"/>
              <a:buNone/>
            </a:pPr>
            <a:r>
              <a:rPr lang="el-GR" altLang="el-GR" smtClean="0"/>
              <a:t> - Επιμόρφωση καθηγητών στη διαδικτυακή επικοινωνία.</a:t>
            </a:r>
          </a:p>
          <a:p>
            <a:pPr>
              <a:buFont typeface="Wingdings" pitchFamily="2" charset="2"/>
              <a:buChar char="ü"/>
            </a:pPr>
            <a:endParaRPr lang="tr-TR" altLang="el-GR" sz="2800" smtClean="0">
              <a:latin typeface="Verdana" pitchFamily="34" charset="0"/>
            </a:endParaRPr>
          </a:p>
          <a:p>
            <a:endParaRPr lang="en-US" altLang="el-GR" smtClean="0"/>
          </a:p>
        </p:txBody>
      </p:sp>
      <p:pic>
        <p:nvPicPr>
          <p:cNvPr id="7171" name="Resi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268413"/>
            <a:ext cx="24114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6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ποιούς απευθύνεται….</a:t>
            </a:r>
            <a:r>
              <a:rPr lang="tr-TR" altLang="el-GR" sz="36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r>
              <a:rPr lang="el-GR" altLang="el-GR" sz="36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l-GR" altLang="el-GR" sz="36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altLang="el-GR" sz="360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qui s’adresse-t-il?</a:t>
            </a:r>
            <a:endParaRPr lang="tr-TR" altLang="el-GR" sz="360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>
          <a:xfrm>
            <a:off x="250825" y="1196975"/>
            <a:ext cx="8447088" cy="53276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5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υρωπαίους Πολίτες</a:t>
            </a:r>
            <a:r>
              <a:rPr lang="tr-TR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</a:t>
            </a:r>
            <a:r>
              <a:rPr lang="tr-TR" altLang="el-GR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αθητές</a:t>
            </a:r>
            <a:r>
              <a:rPr lang="en-US" altLang="el-GR" sz="15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el-GR" sz="15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</a:t>
            </a: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			</a:t>
            </a:r>
            <a:r>
              <a:rPr lang="en-US" altLang="el-GR" sz="15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tr-TR" altLang="el-GR" sz="15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l-GR" altLang="el-GR" sz="15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αθηγητές</a:t>
            </a:r>
            <a:endParaRPr lang="tr-TR" altLang="el-GR" sz="18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	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		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     </a:t>
            </a:r>
            <a:r>
              <a:rPr lang="el-GR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</a:t>
            </a:r>
            <a:r>
              <a:rPr lang="en-US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κπ. Προσωπικό</a:t>
            </a:r>
            <a:r>
              <a:rPr lang="en-US" altLang="el-GR" sz="18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l-GR" altLang="el-GR" sz="18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οινωνία</a:t>
            </a: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	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5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ονείς/κηδεμόνες </a:t>
            </a:r>
            <a:r>
              <a:rPr lang="tr-T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  <a:r>
              <a:rPr lang="en-US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</a:t>
            </a: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  </a:t>
            </a:r>
            <a:r>
              <a:rPr lang="el-GR" altLang="el-GR" sz="1800" b="1" i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κπαιδευτικές Αρχές</a:t>
            </a:r>
            <a:endParaRPr lang="en-US" altLang="el-GR" sz="1800" b="1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l-GR" altLang="el-GR" sz="13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3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ΓΙΑ ΚΑΛΥΤΕΡΑ ΣΧΟΛΙΚΑ ΑΠΟΤΕΛΕΣΜΑΤΑ</a:t>
            </a:r>
            <a:r>
              <a:rPr lang="en-US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l-GR" sz="1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</a:t>
            </a:r>
            <a:r>
              <a:rPr lang="tr-TR" altLang="el-GR" sz="13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tr-TR" altLang="el-GR" sz="10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tr-TR" altLang="el-GR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r>
              <a:rPr lang="en-US" altLang="el-GR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tr-TR" altLang="el-GR" sz="10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el-GR" sz="1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							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r-TR" altLang="el-GR" sz="1000" i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6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989138"/>
            <a:ext cx="3313113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Başlık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52525"/>
          </a:xfrm>
        </p:spPr>
        <p:txBody>
          <a:bodyPr/>
          <a:lstStyle/>
          <a:p>
            <a:pPr eaLnBrk="1" hangingPunct="1"/>
            <a:r>
              <a:rPr lang="en-US" altLang="el-GR" sz="3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LES AVANTAGES POUR NOS ELEVES</a:t>
            </a:r>
            <a:br>
              <a:rPr lang="en-US" altLang="el-GR" sz="3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</a:br>
            <a:r>
              <a:rPr lang="el-GR" altLang="el-GR" sz="320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ΠΛΕΟΝΕΚΤΗΜΑΤΑ ΓΙΑ ΤΟΥΣ ΜΑΘΗΤΕΣ ΜΑΣ</a:t>
            </a:r>
            <a:endParaRPr lang="tr-TR" altLang="el-GR" sz="3200" smtClean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219" name="İçerik Yer Tutucusu 2"/>
          <p:cNvSpPr>
            <a:spLocks noGrp="1"/>
          </p:cNvSpPr>
          <p:nvPr>
            <p:ph idx="1"/>
          </p:nvPr>
        </p:nvSpPr>
        <p:spPr>
          <a:xfrm>
            <a:off x="250825" y="1341438"/>
            <a:ext cx="6265863" cy="5183187"/>
          </a:xfrm>
        </p:spPr>
        <p:txBody>
          <a:bodyPr/>
          <a:lstStyle/>
          <a:p>
            <a:pPr marL="0" indent="0" eaLnBrk="1" hangingPunct="1"/>
            <a:endParaRPr lang="el-GR" altLang="el-GR" sz="240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/>
            <a:r>
              <a:rPr lang="el-GR" altLang="el-GR" sz="2400" smtClean="0">
                <a:ea typeface="Verdana" pitchFamily="34" charset="0"/>
                <a:cs typeface="Verdana" pitchFamily="34" charset="0"/>
              </a:rPr>
              <a:t>Να γνωρίσουν τις προοπτικές  που προσφέρει η Ευρώπη σε επίπεδο σπουδών και εργασίας.</a:t>
            </a:r>
          </a:p>
          <a:p>
            <a:pPr marL="0" indent="0" eaLnBrk="1" hangingPunct="1"/>
            <a:r>
              <a:rPr lang="el-GR" altLang="el-GR" sz="2400" smtClean="0"/>
              <a:t>Να αποκτήσουν πολυπολιτισμικές εμπειρίες που προωθούν τον σεβασμό για την κοινωνική,  γλωσσική και πολιτιστική πολυμορφία.</a:t>
            </a:r>
          </a:p>
          <a:p>
            <a:pPr marL="0" indent="0" eaLnBrk="1" hangingPunct="1"/>
            <a:r>
              <a:rPr lang="el-GR" altLang="el-GR" sz="2400" smtClean="0">
                <a:ea typeface="Verdana" pitchFamily="34" charset="0"/>
                <a:cs typeface="Verdana" pitchFamily="34" charset="0"/>
              </a:rPr>
              <a:t>Να κάνουν χρήση των Νέων Τεχνολογιών .</a:t>
            </a:r>
          </a:p>
          <a:p>
            <a:pPr marL="0" indent="0" eaLnBrk="1" hangingPunct="1"/>
            <a:r>
              <a:rPr lang="el-GR" altLang="el-GR" sz="2400" smtClean="0">
                <a:ea typeface="Verdana" pitchFamily="34" charset="0"/>
                <a:cs typeface="Verdana" pitchFamily="34" charset="0"/>
              </a:rPr>
              <a:t>Να ανακαλύψουν το αθλητικό γίγνεσθαι στις άλλες χώρες του προγράμματος.</a:t>
            </a:r>
          </a:p>
          <a:p>
            <a:pPr marL="0" indent="0" eaLnBrk="1" hangingPunct="1"/>
            <a:r>
              <a:rPr lang="el-GR" altLang="el-GR" sz="2400" smtClean="0"/>
              <a:t> Να βελτιώσουν τις δεξιότητες επεξεργασίας και ανάλυσης δεδομένων στην οργάνωση ενός κοινού σχεδίου.</a:t>
            </a:r>
            <a:endParaRPr lang="el-GR" altLang="el-GR" sz="2400" smtClean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20" name="İçerik Yer Tutucusu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268413"/>
            <a:ext cx="27003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el-GR" altLang="el-GR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Πλεονεκτήματα συμμετοχής των μαθητών σε μια κινητικότητα </a:t>
            </a:r>
            <a:endParaRPr lang="tr-TR" altLang="el-GR" sz="360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44675"/>
            <a:ext cx="4954588" cy="4824413"/>
          </a:xfrm>
        </p:spPr>
      </p:pic>
      <p:sp>
        <p:nvSpPr>
          <p:cNvPr id="8" name="Metin kutusu 7"/>
          <p:cNvSpPr txBox="1"/>
          <p:nvPr/>
        </p:nvSpPr>
        <p:spPr>
          <a:xfrm>
            <a:off x="4284663" y="1989138"/>
            <a:ext cx="4679950" cy="5724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  <a:defRPr/>
            </a:pPr>
            <a:r>
              <a:rPr lang="el-GR" sz="2400" dirty="0">
                <a:latin typeface="Calibri" pitchFamily="34" charset="0"/>
              </a:rPr>
              <a:t>Δημιουργία καινούριων προοπτικών για τη μελλοντική τους καριέρα.</a:t>
            </a:r>
            <a:endParaRPr lang="tr-TR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l-GR" sz="2400" dirty="0">
                <a:latin typeface="Calibri" pitchFamily="34" charset="0"/>
              </a:rPr>
              <a:t>Επικοινωνία με τους ευρωπαίους συμμαθητές τους. </a:t>
            </a:r>
            <a:endParaRPr lang="tr-TR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l-GR" sz="2400" dirty="0">
                <a:latin typeface="Calibri" pitchFamily="34" charset="0"/>
              </a:rPr>
              <a:t>Σύγκριση διαφορετικών  τρόπων ζωής.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el-GR" sz="2400" dirty="0">
                <a:latin typeface="Calibri" pitchFamily="34" charset="0"/>
              </a:rPr>
              <a:t>Δημιουργία ευρωπαϊκών δικτύων φιλίας/</a:t>
            </a:r>
            <a:r>
              <a:rPr lang="tr-TR" sz="2400" dirty="0">
                <a:latin typeface="Calibri" pitchFamily="34" charset="0"/>
              </a:rPr>
              <a:t> network.</a:t>
            </a:r>
            <a:endParaRPr lang="el-GR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r>
              <a:rPr lang="el-GR" sz="2400" dirty="0">
                <a:latin typeface="+mj-lt"/>
              </a:rPr>
              <a:t>Ανάπτυξη της προσωπικότητας τους.</a:t>
            </a:r>
          </a:p>
          <a:p>
            <a:pPr marL="285750" indent="-285750">
              <a:buFont typeface="Arial" charset="0"/>
              <a:buChar char="•"/>
              <a:defRPr/>
            </a:pPr>
            <a:endParaRPr lang="tr-TR" sz="2400" dirty="0">
              <a:latin typeface="Calibri" pitchFamily="34" charset="0"/>
            </a:endParaRPr>
          </a:p>
          <a:p>
            <a:pPr marL="285750" indent="-285750">
              <a:defRPr/>
            </a:pPr>
            <a:endParaRPr lang="tr-TR" sz="2400" dirty="0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endParaRPr lang="tr-TR" dirty="0">
              <a:latin typeface="Verdana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endParaRPr lang="tr-TR" dirty="0">
              <a:latin typeface="Verdana" pitchFamily="34" charset="0"/>
            </a:endParaRPr>
          </a:p>
          <a:p>
            <a:pPr marL="285750" indent="-285750">
              <a:buFont typeface="Arial" charset="0"/>
              <a:buChar char="•"/>
              <a:defRPr/>
            </a:pPr>
            <a:endParaRPr lang="tr-TR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483</Words>
  <Application>Microsoft Office PowerPoint</Application>
  <PresentationFormat>Προβολή στην οθόνη (4:3)</PresentationFormat>
  <Paragraphs>96</Paragraphs>
  <Slides>12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Office Theme</vt:lpstr>
      <vt:lpstr>Διαφάνεια 1</vt:lpstr>
      <vt:lpstr> Partageons nos valeurs dans l'effort Προσπαθούμε μαζί με κοινές αξίες Les trois priorités du projet   </vt:lpstr>
      <vt:lpstr>Διαφάνεια 3</vt:lpstr>
      <vt:lpstr>Διαφάνεια 4</vt:lpstr>
      <vt:lpstr>Διαφάνεια 5</vt:lpstr>
      <vt:lpstr>Διαφάνεια 6</vt:lpstr>
      <vt:lpstr>Σε ποιούς απευθύνεται….? A qui s’adresse-t-il?</vt:lpstr>
      <vt:lpstr>LES AVANTAGES POUR NOS ELEVES ΠΛΕΟΝΕΚΤΗΜΑΤΑ ΓΙΑ ΤΟΥΣ ΜΑΘΗΤΕΣ ΜΑΣ</vt:lpstr>
      <vt:lpstr>Πλεονεκτήματα συμμετοχής των μαθητών σε μια κινητικότητα </vt:lpstr>
      <vt:lpstr>ΔΙΑΦΟΡΕΤΙΚΟΤΗΤΑ </vt:lpstr>
      <vt:lpstr>ΑΝΑΚΑΛΥΠΤΟΥΝ….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Stavros Arapoglou</cp:lastModifiedBy>
  <cp:revision>35</cp:revision>
  <dcterms:created xsi:type="dcterms:W3CDTF">2015-12-06T09:36:36Z</dcterms:created>
  <dcterms:modified xsi:type="dcterms:W3CDTF">2016-05-28T17:32:11Z</dcterms:modified>
</cp:coreProperties>
</file>