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936" r:id="rId2"/>
  </p:sldMasterIdLst>
  <p:sldIdLst>
    <p:sldId id="256" r:id="rId3"/>
    <p:sldId id="257" r:id="rId4"/>
    <p:sldId id="260" r:id="rId5"/>
    <p:sldId id="262" r:id="rId6"/>
    <p:sldId id="261" r:id="rId7"/>
    <p:sldId id="258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7" r:id="rId16"/>
    <p:sldId id="268" r:id="rId17"/>
    <p:sldId id="272" r:id="rId18"/>
    <p:sldId id="273" r:id="rId19"/>
    <p:sldId id="278" r:id="rId20"/>
    <p:sldId id="276" r:id="rId21"/>
    <p:sldId id="275" r:id="rId22"/>
    <p:sldId id="274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1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0A4C-9B50-4DED-B01A-92F2166685AE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B0C-1385-4BD9-ADD6-216F3326E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75910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0A4C-9B50-4DED-B01A-92F2166685AE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B0C-1385-4BD9-ADD6-216F3326E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69077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0A4C-9B50-4DED-B01A-92F2166685AE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B0C-1385-4BD9-ADD6-216F3326E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2690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7C70A4C-9B50-4DED-B01A-92F2166685AE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AE8BB0C-1385-4BD9-ADD6-216F3326E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11866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0A4C-9B50-4DED-B01A-92F2166685AE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B0C-1385-4BD9-ADD6-216F3326E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92906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0A4C-9B50-4DED-B01A-92F2166685AE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B0C-1385-4BD9-ADD6-216F3326E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19550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0A4C-9B50-4DED-B01A-92F2166685AE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B0C-1385-4BD9-ADD6-216F3326E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13666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0A4C-9B50-4DED-B01A-92F2166685AE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B0C-1385-4BD9-ADD6-216F3326E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13970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0A4C-9B50-4DED-B01A-92F2166685AE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B0C-1385-4BD9-ADD6-216F3326E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11225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0A4C-9B50-4DED-B01A-92F2166685AE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B0C-1385-4BD9-ADD6-216F3326E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24177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0A4C-9B50-4DED-B01A-92F2166685AE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B0C-1385-4BD9-ADD6-216F3326E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01461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0A4C-9B50-4DED-B01A-92F2166685AE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B0C-1385-4BD9-ADD6-216F3326E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21851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0A4C-9B50-4DED-B01A-92F2166685AE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B0C-1385-4BD9-ADD6-216F3326E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21110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0A4C-9B50-4DED-B01A-92F2166685AE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B0C-1385-4BD9-ADD6-216F3326E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16901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0A4C-9B50-4DED-B01A-92F2166685AE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B0C-1385-4BD9-ADD6-216F3326E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92790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0A4C-9B50-4DED-B01A-92F2166685AE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B0C-1385-4BD9-ADD6-216F3326E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527755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0A4C-9B50-4DED-B01A-92F2166685AE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B0C-1385-4BD9-ADD6-216F3326E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22793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0A4C-9B50-4DED-B01A-92F2166685AE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B0C-1385-4BD9-ADD6-216F3326E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86353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0A4C-9B50-4DED-B01A-92F2166685AE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B0C-1385-4BD9-ADD6-216F3326E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1245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0A4C-9B50-4DED-B01A-92F2166685AE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B0C-1385-4BD9-ADD6-216F3326E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069986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0A4C-9B50-4DED-B01A-92F2166685AE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B0C-1385-4BD9-ADD6-216F3326E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99097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0A4C-9B50-4DED-B01A-92F2166685AE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B0C-1385-4BD9-ADD6-216F3326E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23215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0A4C-9B50-4DED-B01A-92F2166685AE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B0C-1385-4BD9-ADD6-216F3326E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42882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0A4C-9B50-4DED-B01A-92F2166685AE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B0C-1385-4BD9-ADD6-216F3326E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20540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0A4C-9B50-4DED-B01A-92F2166685AE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B0C-1385-4BD9-ADD6-216F3326E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93630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0A4C-9B50-4DED-B01A-92F2166685AE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B0C-1385-4BD9-ADD6-216F3326E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6428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0A4C-9B50-4DED-B01A-92F2166685AE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B0C-1385-4BD9-ADD6-216F3326E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63967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0A4C-9B50-4DED-B01A-92F2166685AE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BB0C-1385-4BD9-ADD6-216F3326E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968796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7C70A4C-9B50-4DED-B01A-92F2166685AE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8BB0C-1385-4BD9-ADD6-216F3326E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240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70A4C-9B50-4DED-B01A-92F2166685AE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8BB0C-1385-4BD9-ADD6-216F3326E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4536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Ανθρώπινος οργανισμός </a:t>
            </a:r>
            <a:br>
              <a:rPr lang="el-GR" sz="40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l-GR" sz="4000" cap="none" dirty="0">
                <a:solidFill>
                  <a:schemeClr val="bg1"/>
                </a:solidFill>
                <a:latin typeface="Arial Black" panose="020B0A04020102020204" pitchFamily="34" charset="0"/>
              </a:rPr>
              <a:t>σ</a:t>
            </a:r>
            <a:r>
              <a:rPr lang="el-GR" sz="40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ωστή διατροφή και φυσική άσκηση εξασφαλίζουν ένα υγιές σώμα.</a:t>
            </a:r>
            <a:endParaRPr lang="en-US" sz="4000" cap="none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158" y="4093358"/>
            <a:ext cx="9144000" cy="1655762"/>
          </a:xfrm>
        </p:spPr>
        <p:txBody>
          <a:bodyPr>
            <a:normAutofit fontScale="62500" lnSpcReduction="20000"/>
          </a:bodyPr>
          <a:lstStyle/>
          <a:p>
            <a:pPr algn="r"/>
            <a:endParaRPr lang="el-GR" cap="none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/>
            <a:endParaRPr lang="el-GR" cap="none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/>
            <a:r>
              <a:rPr lang="el-GR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Χ΄΄Χαραλάμπους Ευανθία</a:t>
            </a:r>
            <a:endParaRPr lang="en-US" cap="none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/>
            <a:r>
              <a:rPr lang="en-US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l-GR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και μαθητές του προγράμματος </a:t>
            </a:r>
            <a:r>
              <a:rPr lang="en-US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erasmous</a:t>
            </a:r>
            <a:r>
              <a:rPr lang="el-GR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US" cap="none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/>
            <a:r>
              <a:rPr lang="el-GR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2015-2016</a:t>
            </a:r>
            <a:endParaRPr lang="en-US" cap="none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8015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3248" y="354842"/>
            <a:ext cx="8860436" cy="252483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09684" y="2988860"/>
            <a:ext cx="9785443" cy="2802340"/>
          </a:xfrm>
        </p:spPr>
        <p:txBody>
          <a:bodyPr>
            <a:noAutofit/>
          </a:bodyPr>
          <a:lstStyle/>
          <a:p>
            <a:pPr algn="ctr"/>
            <a:r>
              <a:rPr lang="el-G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Ο </a:t>
            </a:r>
            <a:r>
              <a:rPr lang="el-GR" sz="2800" dirty="0">
                <a:solidFill>
                  <a:schemeClr val="bg1"/>
                </a:solidFill>
                <a:latin typeface="Arial Black" panose="020B0A04020102020204" pitchFamily="34" charset="0"/>
              </a:rPr>
              <a:t>Ι</a:t>
            </a:r>
            <a:r>
              <a:rPr lang="el-G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πποκράτης , πατέρας της Ιατρικής , δίδασκε </a:t>
            </a:r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: </a:t>
            </a:r>
            <a:r>
              <a:rPr lang="el-G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΄΄Φάρμακο σας ας γίνει η τροφή σας , και η τροφή σας ας  γίνει φάρμακο σας.΄΄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7080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756192"/>
          </a:xfrm>
        </p:spPr>
        <p:txBody>
          <a:bodyPr>
            <a:normAutofit/>
          </a:bodyPr>
          <a:lstStyle/>
          <a:p>
            <a:pPr algn="ctr"/>
            <a:r>
              <a:rPr lang="el-GR" sz="24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Το είδος και η ποσότητα της τροφής που καταναλώνουμε μπορεί να είναι φάρμακο για τον οργανισμό μας , αλλά μπορεί και να ειναι ζημιογόνο αν δεν τρεφόμαστε ισορροπημένα </a:t>
            </a:r>
            <a:endParaRPr lang="en-US" sz="2400" cap="none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0960" y="2474723"/>
            <a:ext cx="6550925" cy="39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270869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47080"/>
            <a:ext cx="9905998" cy="4482119"/>
          </a:xfrm>
        </p:spPr>
        <p:txBody>
          <a:bodyPr>
            <a:normAutofit/>
          </a:bodyPr>
          <a:lstStyle/>
          <a:p>
            <a:pPr algn="ctr"/>
            <a:r>
              <a:rPr lang="el-GR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Η ισορροπημένη διατροφή ή δίαιτα περιέχει όλα τα θρεπτικά συστατικά που είναι απαραίτητα για την υγεία , στις κατάλληλες ποσότητες , και επιτυγχάνεται καταναλώνοντας ποικιλία τροφίμων.</a:t>
            </a:r>
            <a:endParaRPr lang="en-US" cap="none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0826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276" y="975705"/>
            <a:ext cx="9905998" cy="4839308"/>
          </a:xfrm>
        </p:spPr>
        <p:txBody>
          <a:bodyPr>
            <a:noAutofit/>
          </a:bodyPr>
          <a:lstStyle/>
          <a:p>
            <a:pPr algn="ctr"/>
            <a:r>
              <a:rPr lang="el-GR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Σύμφωνα με επιστημονικές μελέτες , η Μεσογειακή Διατροφή ή Δίαιτα μπορεί να αποτελέσει ασπίδα προστασίας των ανθρώπων από διάφορες παθήσεις , όπως υψηλή αρτηριακή πίεση , καρκίνος του παχέως έντερου , παχυσαρκία και ο σακχαρώδης διαβήτης.</a:t>
            </a:r>
            <a:endParaRPr lang="en-US" cap="none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6117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1663" y="557214"/>
            <a:ext cx="78581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1704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cap="none" dirty="0" smtClean="0">
                <a:solidFill>
                  <a:schemeClr val="bg1"/>
                </a:solidFill>
                <a:effectLst/>
              </a:rPr>
              <a:t>Νους υγιής… “εν σώματι υγιεί”</a:t>
            </a:r>
            <a:endParaRPr lang="en-US" cap="non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1743074"/>
            <a:ext cx="11261723" cy="4019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Το απόφθεγμα «νους υγιής εν σώματι υγιεί», προέρχεται από τα λατινικά και ανήκει στον σατιρικό ποιητή </a:t>
            </a:r>
            <a:r>
              <a:rPr lang="el-GR" b="1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Ιούνιο Ιουβενάλη</a:t>
            </a:r>
            <a:r>
              <a:rPr lang="el-GR" b="1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 </a:t>
            </a:r>
            <a:r>
              <a:rPr lang="el-GR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(Decimus Junius Juvenalis 60 – 127 μ.Χ.). </a:t>
            </a:r>
            <a:endParaRPr lang="el-GR" dirty="0" smtClean="0"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Βρίσκεται </a:t>
            </a:r>
            <a:r>
              <a:rPr lang="el-GR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στο έργο του με τίτλο «Σάτιρες» και το πρωτότυπο έχει </a:t>
            </a:r>
            <a:r>
              <a:rPr lang="el-GR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ως  εξής</a:t>
            </a:r>
            <a:r>
              <a:rPr lang="el-GR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:</a:t>
            </a:r>
            <a:r>
              <a:rPr lang="el-GR" b="1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«orandum est ut sit mens sana in corpore sano» </a:t>
            </a:r>
            <a:r>
              <a:rPr lang="el-GR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που μεταφράζεται στα ελληνικά ως «νους υγιής εν σώματι υγιεί</a:t>
            </a:r>
            <a:r>
              <a:rPr lang="el-GR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xmlns="" val="24685027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85751"/>
            <a:ext cx="9905998" cy="5929312"/>
          </a:xfrm>
        </p:spPr>
        <p:txBody>
          <a:bodyPr>
            <a:normAutofit/>
          </a:bodyPr>
          <a:lstStyle/>
          <a:p>
            <a:pPr algn="ctr"/>
            <a:r>
              <a:rPr lang="el-GR" sz="31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Σήμερα δεν υπάρχει , η παραμικρή αμφιβολία ότι η άθληση μόνο ενεργητικά αποτελέσματα μπορεί να έχει τόσο για το σώμα μας, όσο και για το πνεύμα μας! Η ανάγκη να στραφούμε στην γυμναστική και τον αθλητισμό προβάλει πιο αναγκαία και πιο επιτακτική από ποτέ κι αυτό γιατί αποτελεί βασικό όπλο για την αντιμετώπιση ή πρόληψη σοβαρών νόσων , όπως είναι η παχυσαρκία . Ο αθλητισμός μπορεί να λειτουργήσει ως αντιμετώπιση ψυχικών προβλημάτων. </a:t>
            </a:r>
            <a:endParaRPr lang="en-US" sz="3100" cap="none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0742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8787" y="1220069"/>
            <a:ext cx="2628900" cy="3837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2138" y="1362944"/>
            <a:ext cx="4214812" cy="355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61740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0276" y="600076"/>
            <a:ext cx="7386638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0653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6025" y="985839"/>
            <a:ext cx="6772275" cy="452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49193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3959" y="1774210"/>
            <a:ext cx="7383438" cy="259307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1413" y="382138"/>
            <a:ext cx="9905998" cy="1269242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Τροποσ  οργανωσης του ανθρωπινου οργανισμου 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0" y="4694238"/>
            <a:ext cx="9904413" cy="1692275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 Άτομο  - μικρομόριο – μακρομόριο -  οργανίδιο – κύτταρο – ιστός – όργανο – οργανικό σύστημα – πολύπλοκος οργανισμός 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8864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6038" y="600075"/>
            <a:ext cx="6457949" cy="53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53170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4550" y="614363"/>
            <a:ext cx="7515225" cy="567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8060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7475" y="657225"/>
            <a:ext cx="614362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7329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6664" y="545910"/>
            <a:ext cx="8256894" cy="563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19664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9052" y="464024"/>
            <a:ext cx="6755641" cy="556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68636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9427" y="341194"/>
            <a:ext cx="6646460" cy="54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55593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9869" y="2292824"/>
            <a:ext cx="7478973" cy="3712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οργανικα συστηματα του ανθρωπινου οργανισμου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448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Απο που βρισκει τα απαραιτητα μορια ο οργανισμοσ για τη δομηση των κυτταρων του;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Αυτό επιτυγχάνεται μέσω της τροφής.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043451"/>
            <a:ext cx="5813946" cy="290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51917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413" y="337624"/>
            <a:ext cx="9905998" cy="5345723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4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l-GR" sz="24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l-GR" sz="24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l-GR" sz="24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l-GR" sz="24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l-GR" sz="24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l-GR" sz="24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l-GR" sz="24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l-GR" sz="31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Οι τροφές περιέχουν θρεπτικές ουσίες .</a:t>
            </a:r>
            <a:br>
              <a:rPr lang="el-GR" sz="31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l-GR" sz="31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l-GR" sz="31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l-GR" sz="31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l-GR" sz="31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l-GR" sz="31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Οι θρεπτικές ουσίες διακρίνονται σε οργανικές και ανόργανες .</a:t>
            </a:r>
            <a:br>
              <a:rPr lang="el-GR" sz="31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l-GR" sz="31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l-GR" sz="31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l-GR" sz="31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Οργανικές ειναι οι πρωτεΐνες , υδατάνθρακές , λίπη , βιταμίνες , Νουκλεϊνικά οξέα.</a:t>
            </a:r>
            <a:br>
              <a:rPr lang="el-GR" sz="31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l-GR" sz="31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l-GR" sz="31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l-GR" sz="31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Ανόργανες είναι το νερό και τα άλατα.</a:t>
            </a:r>
            <a:br>
              <a:rPr lang="el-GR" sz="31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l-GR" sz="31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l-GR" sz="31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l-GR" sz="3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l-GR" sz="31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n-US" sz="3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019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683808"/>
          </a:xfrm>
        </p:spPr>
        <p:txBody>
          <a:bodyPr>
            <a:normAutofit/>
          </a:bodyPr>
          <a:lstStyle/>
          <a:p>
            <a:r>
              <a:rPr lang="el-GR" sz="2800" cap="none" dirty="0">
                <a:solidFill>
                  <a:schemeClr val="bg1"/>
                </a:solidFill>
                <a:latin typeface="Arial Black" panose="020B0A04020102020204" pitchFamily="34" charset="0"/>
              </a:rPr>
              <a:t>΄</a:t>
            </a:r>
            <a:r>
              <a:rPr lang="el-GR" sz="28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Ολοι οι οργανισμοί για να μπορέσουν να επιβιώσουν χρειάζονται συνεχώς ενέργεια. Την ενέργεια την εξασφαλίζουν απο τις τροφές κυρίως υδατάνθρακες , πρωτεΐνες και λίπη.</a:t>
            </a:r>
            <a:br>
              <a:rPr lang="el-GR" sz="28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l-GR" sz="28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Οι πιο πάνω οργανικές ουσίες δίδουν στους οργανισμούς </a:t>
            </a:r>
            <a:r>
              <a:rPr lang="en-US" sz="28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: </a:t>
            </a:r>
            <a:r>
              <a:rPr lang="el-GR" sz="28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l-GR" sz="28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l-GR" sz="28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    Ενέργεια </a:t>
            </a:r>
            <a:br>
              <a:rPr lang="el-GR" sz="28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l-GR" sz="28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    Πρώτες  </a:t>
            </a:r>
            <a:r>
              <a:rPr lang="el-GR" sz="2800" cap="none" dirty="0">
                <a:solidFill>
                  <a:schemeClr val="bg1"/>
                </a:solidFill>
                <a:latin typeface="Arial Black" panose="020B0A04020102020204" pitchFamily="34" charset="0"/>
              </a:rPr>
              <a:t>ύ</a:t>
            </a:r>
            <a:r>
              <a:rPr lang="el-GR" sz="28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λες για τη ανάπτυξη</a:t>
            </a:r>
            <a:br>
              <a:rPr lang="el-GR" sz="28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l-GR" sz="28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    Πρώτες </a:t>
            </a:r>
            <a:r>
              <a:rPr lang="el-GR" sz="2800" cap="none" dirty="0">
                <a:solidFill>
                  <a:schemeClr val="bg1"/>
                </a:solidFill>
                <a:latin typeface="Arial Black" panose="020B0A04020102020204" pitchFamily="34" charset="0"/>
              </a:rPr>
              <a:t>ύ</a:t>
            </a:r>
            <a:r>
              <a:rPr lang="el-GR" sz="28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λες για τα ένζυμα</a:t>
            </a:r>
            <a:br>
              <a:rPr lang="el-GR" sz="28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l-GR" sz="28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    Πρώτες </a:t>
            </a:r>
            <a:r>
              <a:rPr lang="el-GR" sz="2800" cap="none" dirty="0">
                <a:solidFill>
                  <a:schemeClr val="bg1"/>
                </a:solidFill>
                <a:latin typeface="Arial Black" panose="020B0A04020102020204" pitchFamily="34" charset="0"/>
              </a:rPr>
              <a:t>ύ</a:t>
            </a:r>
            <a:r>
              <a:rPr lang="el-GR" sz="28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λες για επιδιόρθωση βλαβών</a:t>
            </a:r>
            <a:br>
              <a:rPr lang="el-GR" sz="28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n-US" sz="2800" cap="none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7633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312</Words>
  <Application>Microsoft Office PowerPoint</Application>
  <PresentationFormat>Προσαρμογή</PresentationFormat>
  <Paragraphs>21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22</vt:i4>
      </vt:variant>
    </vt:vector>
  </HeadingPairs>
  <TitlesOfParts>
    <vt:vector size="24" baseType="lpstr">
      <vt:lpstr>HDOfficeLightV0</vt:lpstr>
      <vt:lpstr>Circuit</vt:lpstr>
      <vt:lpstr>Ανθρώπινος οργανισμός  σωστή διατροφή και φυσική άσκηση εξασφαλίζουν ένα υγιές σώμα.</vt:lpstr>
      <vt:lpstr>Τροποσ  οργανωσης του ανθρωπινου οργανισμου </vt:lpstr>
      <vt:lpstr>Διαφάνεια 3</vt:lpstr>
      <vt:lpstr>Διαφάνεια 4</vt:lpstr>
      <vt:lpstr>Διαφάνεια 5</vt:lpstr>
      <vt:lpstr>οργανικα συστηματα του ανθρωπινου οργανισμου</vt:lpstr>
      <vt:lpstr>Απο που βρισκει τα απαραιτητα μορια ο οργανισμοσ για τη δομηση των κυτταρων του;</vt:lpstr>
      <vt:lpstr>    Οι τροφές περιέχουν θρεπτικές ουσίες .   Οι θρεπτικές ουσίες διακρίνονται σε οργανικές και ανόργανες .  Οργανικές ειναι οι πρωτεΐνες , υδατάνθρακές , λίπη , βιταμίνες , Νουκλεϊνικά οξέα.  Ανόργανες είναι το νερό και τα άλατα.   </vt:lpstr>
      <vt:lpstr>΄Ολοι οι οργανισμοί για να μπορέσουν να επιβιώσουν χρειάζονται συνεχώς ενέργεια. Την ενέργεια την εξασφαλίζουν απο τις τροφές κυρίως υδατάνθρακες , πρωτεΐνες και λίπη. Οι πιο πάνω οργανικές ουσίες δίδουν στους οργανισμούς :            Ενέργεια            Πρώτες  ύλες για τη ανάπτυξη           Πρώτες ύλες για τα ένζυμα           Πρώτες ύλες για επιδιόρθωση βλαβών </vt:lpstr>
      <vt:lpstr>Διαφάνεια 10</vt:lpstr>
      <vt:lpstr>Το είδος και η ποσότητα της τροφής που καταναλώνουμε μπορεί να είναι φάρμακο για τον οργανισμό μας , αλλά μπορεί και να ειναι ζημιογόνο αν δεν τρεφόμαστε ισορροπημένα </vt:lpstr>
      <vt:lpstr>Η ισορροπημένη διατροφή ή δίαιτα περιέχει όλα τα θρεπτικά συστατικά που είναι απαραίτητα για την υγεία , στις κατάλληλες ποσότητες , και επιτυγχάνεται καταναλώνοντας ποικιλία τροφίμων.</vt:lpstr>
      <vt:lpstr>Σύμφωνα με επιστημονικές μελέτες , η Μεσογειακή Διατροφή ή Δίαιτα μπορεί να αποτελέσει ασπίδα προστασίας των ανθρώπων από διάφορες παθήσεις , όπως υψηλή αρτηριακή πίεση , καρκίνος του παχέως έντερου , παχυσαρκία και ο σακχαρώδης διαβήτης.</vt:lpstr>
      <vt:lpstr>Διαφάνεια 14</vt:lpstr>
      <vt:lpstr>Νους υγιής… “εν σώματι υγιεί”</vt:lpstr>
      <vt:lpstr>Σήμερα δεν υπάρχει , η παραμικρή αμφιβολία ότι η άθληση μόνο ενεργητικά αποτελέσματα μπορεί να έχει τόσο για το σώμα μας, όσο και για το πνεύμα μας! Η ανάγκη να στραφούμε στην γυμναστική και τον αθλητισμό προβάλει πιο αναγκαία και πιο επιτακτική από ποτέ κι αυτό γιατί αποτελεί βασικό όπλο για την αντιμετώπιση ή πρόληψη σοβαρών νόσων , όπως είναι η παχυσαρκία . Ο αθλητισμός μπορεί να λειτουργήσει ως αντιμετώπιση ψυχικών προβλημάτων. 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Stavros Arapoglou</cp:lastModifiedBy>
  <cp:revision>26</cp:revision>
  <dcterms:created xsi:type="dcterms:W3CDTF">2015-12-27T09:25:16Z</dcterms:created>
  <dcterms:modified xsi:type="dcterms:W3CDTF">2016-05-26T02:24:53Z</dcterms:modified>
</cp:coreProperties>
</file>