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4" name="Titel 13"/>
          <p:cNvSpPr>
            <a:spLocks noGrp="1"/>
          </p:cNvSpPr>
          <p:nvPr>
            <p:ph type="ctrTitle"/>
          </p:nvPr>
        </p:nvSpPr>
        <p:spPr>
          <a:xfrm>
            <a:off x="1432560" y="359898"/>
            <a:ext cx="7406640" cy="1472184"/>
          </a:xfrm>
        </p:spPr>
        <p:txBody>
          <a:bodyPr anchor="b"/>
          <a:lstStyle>
            <a:lvl1pPr algn="l">
              <a:defRPr/>
            </a:lvl1pPr>
            <a:extLst/>
          </a:lstStyle>
          <a:p>
            <a:r>
              <a:rPr kumimoji="0" lang="de-DE" smtClean="0"/>
              <a:t>Titelmasterformat durch Klicken bearbeiten</a:t>
            </a:r>
            <a:endParaRPr kumimoji="0" lang="en-US"/>
          </a:p>
        </p:txBody>
      </p:sp>
      <p:sp>
        <p:nvSpPr>
          <p:cNvPr id="22" name="Untertitel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smtClean="0"/>
              <a:t>Formatvorlage des Untertitelmasters durch Klicken bearbeiten</a:t>
            </a:r>
            <a:endParaRPr kumimoji="0" lang="en-US"/>
          </a:p>
        </p:txBody>
      </p:sp>
      <p:sp>
        <p:nvSpPr>
          <p:cNvPr id="7" name="Datumsplatzhalter 6"/>
          <p:cNvSpPr>
            <a:spLocks noGrp="1"/>
          </p:cNvSpPr>
          <p:nvPr>
            <p:ph type="dt" sz="half" idx="10"/>
          </p:nvPr>
        </p:nvSpPr>
        <p:spPr/>
        <p:txBody>
          <a:bodyPr/>
          <a:lstStyle>
            <a:extLst/>
          </a:lstStyle>
          <a:p>
            <a:fld id="{5B6F63AE-F206-4649-B016-B59B734BCDEA}" type="datetimeFigureOut">
              <a:rPr lang="de-DE" smtClean="0"/>
              <a:t>01.11.2016</a:t>
            </a:fld>
            <a:endParaRPr lang="de-DE"/>
          </a:p>
        </p:txBody>
      </p:sp>
      <p:sp>
        <p:nvSpPr>
          <p:cNvPr id="20" name="Fußzeilenplatzhalter 19"/>
          <p:cNvSpPr>
            <a:spLocks noGrp="1"/>
          </p:cNvSpPr>
          <p:nvPr>
            <p:ph type="ftr" sz="quarter" idx="11"/>
          </p:nvPr>
        </p:nvSpPr>
        <p:spPr/>
        <p:txBody>
          <a:bodyPr/>
          <a:lstStyle>
            <a:extLst/>
          </a:lstStyle>
          <a:p>
            <a:endParaRPr lang="de-DE"/>
          </a:p>
        </p:txBody>
      </p:sp>
      <p:sp>
        <p:nvSpPr>
          <p:cNvPr id="10" name="Foliennummernplatzhalter 9"/>
          <p:cNvSpPr>
            <a:spLocks noGrp="1"/>
          </p:cNvSpPr>
          <p:nvPr>
            <p:ph type="sldNum" sz="quarter" idx="12"/>
          </p:nvPr>
        </p:nvSpPr>
        <p:spPr/>
        <p:txBody>
          <a:bodyPr/>
          <a:lstStyle>
            <a:extLst/>
          </a:lstStyle>
          <a:p>
            <a:fld id="{884CB1EF-B5BC-492E-8005-C2305CBA58E1}" type="slidenum">
              <a:rPr lang="de-DE" smtClean="0"/>
              <a:t>‹Nr.›</a:t>
            </a:fld>
            <a:endParaRPr lang="de-DE"/>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5B6F63AE-F206-4649-B016-B59B734BCDEA}" type="datetimeFigureOut">
              <a:rPr lang="de-DE" smtClean="0"/>
              <a:t>01.11.2016</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884CB1EF-B5BC-492E-8005-C2305CBA58E1}"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58000" y="274639"/>
            <a:ext cx="1828800" cy="5851525"/>
          </a:xfrm>
        </p:spPr>
        <p:txBody>
          <a:bodyPr vert="eaVert"/>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1143000" y="274640"/>
            <a:ext cx="5562600" cy="5851525"/>
          </a:xfrm>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5B6F63AE-F206-4649-B016-B59B734BCDEA}" type="datetimeFigureOut">
              <a:rPr lang="de-DE" smtClean="0"/>
              <a:t>01.11.2016</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884CB1EF-B5BC-492E-8005-C2305CBA58E1}"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5B6F63AE-F206-4649-B016-B59B734BCDEA}" type="datetimeFigureOut">
              <a:rPr lang="de-DE" smtClean="0"/>
              <a:t>01.11.2016</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884CB1EF-B5BC-492E-8005-C2305CBA58E1}"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7" name="Rechtec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extLst/>
          </a:lstStyle>
          <a:p>
            <a:fld id="{5B6F63AE-F206-4649-B016-B59B734BCDEA}" type="datetimeFigureOut">
              <a:rPr lang="de-DE" smtClean="0"/>
              <a:t>01.11.2016</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884CB1EF-B5BC-492E-8005-C2305CBA58E1}" type="slidenum">
              <a:rPr lang="de-DE" smtClean="0"/>
              <a:t>‹Nr.›</a:t>
            </a:fld>
            <a:endParaRPr lang="de-DE"/>
          </a:p>
        </p:txBody>
      </p:sp>
      <p:sp>
        <p:nvSpPr>
          <p:cNvPr id="10" name="Rechtec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lstStyle>
            <a:extLst/>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5B6F63AE-F206-4649-B016-B59B734BCDEA}" type="datetimeFigureOut">
              <a:rPr lang="de-DE" smtClean="0"/>
              <a:t>01.11.2016</a:t>
            </a:fld>
            <a:endParaRPr lang="de-DE"/>
          </a:p>
        </p:txBody>
      </p:sp>
      <p:sp>
        <p:nvSpPr>
          <p:cNvPr id="6" name="Fußzeilenplatzhalter 5"/>
          <p:cNvSpPr>
            <a:spLocks noGrp="1"/>
          </p:cNvSpPr>
          <p:nvPr>
            <p:ph type="ftr" sz="quarter" idx="11"/>
          </p:nvPr>
        </p:nvSpPr>
        <p:spPr/>
        <p:txBody>
          <a:bodyPr/>
          <a:lstStyle>
            <a:extLst/>
          </a:lstStyle>
          <a:p>
            <a:endParaRPr lang="de-DE"/>
          </a:p>
        </p:txBody>
      </p:sp>
      <p:sp>
        <p:nvSpPr>
          <p:cNvPr id="7" name="Foliennummernplatzhalter 6"/>
          <p:cNvSpPr>
            <a:spLocks noGrp="1"/>
          </p:cNvSpPr>
          <p:nvPr>
            <p:ph type="sldNum" sz="quarter" idx="12"/>
          </p:nvPr>
        </p:nvSpPr>
        <p:spPr/>
        <p:txBody>
          <a:bodyPr/>
          <a:lstStyle>
            <a:extLst/>
          </a:lstStyle>
          <a:p>
            <a:fld id="{884CB1EF-B5BC-492E-8005-C2305CBA58E1}"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extLst/>
          </a:lstStyle>
          <a:p>
            <a:fld id="{5B6F63AE-F206-4649-B016-B59B734BCDEA}" type="datetimeFigureOut">
              <a:rPr lang="de-DE" smtClean="0"/>
              <a:t>01.11.2016</a:t>
            </a:fld>
            <a:endParaRPr lang="de-DE"/>
          </a:p>
        </p:txBody>
      </p:sp>
      <p:sp>
        <p:nvSpPr>
          <p:cNvPr id="8" name="Fußzeilenplatzhalter 7"/>
          <p:cNvSpPr>
            <a:spLocks noGrp="1"/>
          </p:cNvSpPr>
          <p:nvPr>
            <p:ph type="ftr" sz="quarter" idx="11"/>
          </p:nvPr>
        </p:nvSpPr>
        <p:spPr/>
        <p:txBody>
          <a:bodyPr/>
          <a:lstStyle>
            <a:extLst/>
          </a:lstStyle>
          <a:p>
            <a:endParaRPr lang="de-DE"/>
          </a:p>
        </p:txBody>
      </p:sp>
      <p:sp>
        <p:nvSpPr>
          <p:cNvPr id="9" name="Foliennummernplatzhalter 8"/>
          <p:cNvSpPr>
            <a:spLocks noGrp="1"/>
          </p:cNvSpPr>
          <p:nvPr>
            <p:ph type="sldNum" sz="quarter" idx="12"/>
          </p:nvPr>
        </p:nvSpPr>
        <p:spPr/>
        <p:txBody>
          <a:bodyPr/>
          <a:lstStyle>
            <a:extLst/>
          </a:lstStyle>
          <a:p>
            <a:fld id="{884CB1EF-B5BC-492E-8005-C2305CBA58E1}"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nchor="ctr"/>
          <a:lstStyle>
            <a:extLst/>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extLst/>
          </a:lstStyle>
          <a:p>
            <a:fld id="{5B6F63AE-F206-4649-B016-B59B734BCDEA}" type="datetimeFigureOut">
              <a:rPr lang="de-DE" smtClean="0"/>
              <a:t>01.11.2016</a:t>
            </a:fld>
            <a:endParaRPr lang="de-DE"/>
          </a:p>
        </p:txBody>
      </p:sp>
      <p:sp>
        <p:nvSpPr>
          <p:cNvPr id="4" name="Fußzeilenplatzhalter 3"/>
          <p:cNvSpPr>
            <a:spLocks noGrp="1"/>
          </p:cNvSpPr>
          <p:nvPr>
            <p:ph type="ftr" sz="quarter" idx="11"/>
          </p:nvPr>
        </p:nvSpPr>
        <p:spPr/>
        <p:txBody>
          <a:bodyPr/>
          <a:lstStyle>
            <a:extLst/>
          </a:lstStyle>
          <a:p>
            <a:endParaRPr lang="de-DE"/>
          </a:p>
        </p:txBody>
      </p:sp>
      <p:sp>
        <p:nvSpPr>
          <p:cNvPr id="5" name="Foliennummernplatzhalter 4"/>
          <p:cNvSpPr>
            <a:spLocks noGrp="1"/>
          </p:cNvSpPr>
          <p:nvPr>
            <p:ph type="sldNum" sz="quarter" idx="12"/>
          </p:nvPr>
        </p:nvSpPr>
        <p:spPr/>
        <p:txBody>
          <a:bodyPr/>
          <a:lstStyle>
            <a:extLst/>
          </a:lstStyle>
          <a:p>
            <a:fld id="{884CB1EF-B5BC-492E-8005-C2305CBA58E1}"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htec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umsplatzhalter 1"/>
          <p:cNvSpPr>
            <a:spLocks noGrp="1"/>
          </p:cNvSpPr>
          <p:nvPr>
            <p:ph type="dt" sz="half" idx="10"/>
          </p:nvPr>
        </p:nvSpPr>
        <p:spPr/>
        <p:txBody>
          <a:bodyPr/>
          <a:lstStyle>
            <a:extLst/>
          </a:lstStyle>
          <a:p>
            <a:fld id="{5B6F63AE-F206-4649-B016-B59B734BCDEA}" type="datetimeFigureOut">
              <a:rPr lang="de-DE" smtClean="0"/>
              <a:t>01.11.2016</a:t>
            </a:fld>
            <a:endParaRPr lang="de-DE"/>
          </a:p>
        </p:txBody>
      </p:sp>
      <p:sp>
        <p:nvSpPr>
          <p:cNvPr id="3" name="Fußzeilenplatzhalter 2"/>
          <p:cNvSpPr>
            <a:spLocks noGrp="1"/>
          </p:cNvSpPr>
          <p:nvPr>
            <p:ph type="ftr" sz="quarter" idx="11"/>
          </p:nvPr>
        </p:nvSpPr>
        <p:spPr/>
        <p:txBody>
          <a:bodyPr/>
          <a:lstStyle>
            <a:extLst/>
          </a:lstStyle>
          <a:p>
            <a:endParaRPr lang="de-DE"/>
          </a:p>
        </p:txBody>
      </p:sp>
      <p:sp>
        <p:nvSpPr>
          <p:cNvPr id="4" name="Foliennummernplatzhalter 3"/>
          <p:cNvSpPr>
            <a:spLocks noGrp="1"/>
          </p:cNvSpPr>
          <p:nvPr>
            <p:ph type="sldNum" sz="quarter" idx="12"/>
          </p:nvPr>
        </p:nvSpPr>
        <p:spPr/>
        <p:txBody>
          <a:bodyPr/>
          <a:lstStyle>
            <a:extLst/>
          </a:lstStyle>
          <a:p>
            <a:fld id="{884CB1EF-B5BC-492E-8005-C2305CBA58E1}" type="slidenum">
              <a:rPr lang="de-DE" smtClean="0"/>
              <a:t>‹Nr.›</a:t>
            </a:fld>
            <a:endParaRPr lang="de-DE"/>
          </a:p>
        </p:txBody>
      </p:sp>
      <p:sp>
        <p:nvSpPr>
          <p:cNvPr id="6" name="Rechtec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5B6F63AE-F206-4649-B016-B59B734BCDEA}" type="datetimeFigureOut">
              <a:rPr lang="de-DE" smtClean="0"/>
              <a:t>01.11.2016</a:t>
            </a:fld>
            <a:endParaRPr lang="de-DE"/>
          </a:p>
        </p:txBody>
      </p:sp>
      <p:sp>
        <p:nvSpPr>
          <p:cNvPr id="6" name="Fußzeilenplatzhalter 5"/>
          <p:cNvSpPr>
            <a:spLocks noGrp="1"/>
          </p:cNvSpPr>
          <p:nvPr>
            <p:ph type="ftr" sz="quarter" idx="11"/>
          </p:nvPr>
        </p:nvSpPr>
        <p:spPr/>
        <p:txBody>
          <a:bodyPr/>
          <a:lstStyle>
            <a:extLst/>
          </a:lstStyle>
          <a:p>
            <a:endParaRPr lang="de-DE"/>
          </a:p>
        </p:txBody>
      </p:sp>
      <p:sp>
        <p:nvSpPr>
          <p:cNvPr id="7" name="Foliennummernplatzhalter 6"/>
          <p:cNvSpPr>
            <a:spLocks noGrp="1"/>
          </p:cNvSpPr>
          <p:nvPr>
            <p:ph type="sldNum" sz="quarter" idx="12"/>
          </p:nvPr>
        </p:nvSpPr>
        <p:spPr/>
        <p:txBody>
          <a:bodyPr/>
          <a:lstStyle>
            <a:extLst/>
          </a:lstStyle>
          <a:p>
            <a:fld id="{884CB1EF-B5BC-492E-8005-C2305CBA58E1}"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extLst/>
          </a:lstStyle>
          <a:p>
            <a:fld id="{5B6F63AE-F206-4649-B016-B59B734BCDEA}" type="datetimeFigureOut">
              <a:rPr lang="de-DE" smtClean="0"/>
              <a:t>01.11.2016</a:t>
            </a:fld>
            <a:endParaRPr lang="de-DE"/>
          </a:p>
        </p:txBody>
      </p:sp>
      <p:sp>
        <p:nvSpPr>
          <p:cNvPr id="6" name="Fußzeilenplatzhalter 5"/>
          <p:cNvSpPr>
            <a:spLocks noGrp="1"/>
          </p:cNvSpPr>
          <p:nvPr>
            <p:ph type="ftr" sz="quarter" idx="11"/>
          </p:nvPr>
        </p:nvSpPr>
        <p:spPr/>
        <p:txBody>
          <a:bodyPr/>
          <a:lstStyle>
            <a:extLst/>
          </a:lstStyle>
          <a:p>
            <a:endParaRPr lang="de-DE"/>
          </a:p>
        </p:txBody>
      </p:sp>
      <p:sp>
        <p:nvSpPr>
          <p:cNvPr id="7" name="Foliennummernplatzhalter 6"/>
          <p:cNvSpPr>
            <a:spLocks noGrp="1"/>
          </p:cNvSpPr>
          <p:nvPr>
            <p:ph type="sldNum" sz="quarter" idx="12"/>
          </p:nvPr>
        </p:nvSpPr>
        <p:spPr/>
        <p:txBody>
          <a:bodyPr/>
          <a:lstStyle>
            <a:extLst/>
          </a:lstStyle>
          <a:p>
            <a:fld id="{884CB1EF-B5BC-492E-8005-C2305CBA58E1}" type="slidenum">
              <a:rPr lang="de-DE" smtClean="0"/>
              <a:t>‹Nr.›</a:t>
            </a:fld>
            <a:endParaRPr lang="de-DE"/>
          </a:p>
        </p:txBody>
      </p:sp>
      <p:sp>
        <p:nvSpPr>
          <p:cNvPr id="8" name="Rechtec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Bildplatzhalt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de-DE" smtClean="0"/>
              <a:t>Bild durch Klicken auf Symbol hinzufügen</a:t>
            </a:r>
            <a:endParaRPr kumimoji="0" lang="en-US" dirty="0"/>
          </a:p>
        </p:txBody>
      </p:sp>
      <p:sp>
        <p:nvSpPr>
          <p:cNvPr id="9" name="Flussdiagramm: Proz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ussdiagramm: Proz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platzhalt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de-DE" smtClean="0"/>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ad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htec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elplatzhalt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de-DE" smtClean="0"/>
              <a:t>Titelmasterformat durch Klicken bearbeiten</a:t>
            </a:r>
            <a:endParaRPr kumimoji="0" lang="en-US"/>
          </a:p>
        </p:txBody>
      </p:sp>
      <p:sp>
        <p:nvSpPr>
          <p:cNvPr id="9" name="Textplatzhalt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24" name="Datumsplatzhalt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6F63AE-F206-4649-B016-B59B734BCDEA}" type="datetimeFigureOut">
              <a:rPr lang="de-DE" smtClean="0"/>
              <a:t>01.11.2016</a:t>
            </a:fld>
            <a:endParaRPr lang="de-DE"/>
          </a:p>
        </p:txBody>
      </p:sp>
      <p:sp>
        <p:nvSpPr>
          <p:cNvPr id="10" name="Fußzeilenplatzhalt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de-DE"/>
          </a:p>
        </p:txBody>
      </p:sp>
      <p:sp>
        <p:nvSpPr>
          <p:cNvPr id="22" name="Foliennummernplatzhalt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84CB1EF-B5BC-492E-8005-C2305CBA58E1}" type="slidenum">
              <a:rPr lang="de-DE" smtClean="0"/>
              <a:t>‹Nr.›</a:t>
            </a:fld>
            <a:endParaRPr lang="de-DE"/>
          </a:p>
        </p:txBody>
      </p:sp>
      <p:sp>
        <p:nvSpPr>
          <p:cNvPr id="15" name="Rechtec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907704" y="332657"/>
            <a:ext cx="7056784" cy="1512167"/>
          </a:xfrm>
        </p:spPr>
        <p:txBody>
          <a:bodyPr/>
          <a:lstStyle/>
          <a:p>
            <a:r>
              <a:rPr lang="de-DE" dirty="0" err="1" smtClean="0"/>
              <a:t>Why</a:t>
            </a:r>
            <a:r>
              <a:rPr lang="de-DE" dirty="0" smtClean="0"/>
              <a:t> </a:t>
            </a:r>
            <a:r>
              <a:rPr lang="de-DE" dirty="0" err="1" smtClean="0"/>
              <a:t>is</a:t>
            </a:r>
            <a:r>
              <a:rPr lang="de-DE" dirty="0" smtClean="0"/>
              <a:t> </a:t>
            </a:r>
            <a:r>
              <a:rPr lang="de-DE" dirty="0" err="1" smtClean="0"/>
              <a:t>racism</a:t>
            </a:r>
            <a:r>
              <a:rPr lang="de-DE" dirty="0" smtClean="0"/>
              <a:t> a </a:t>
            </a:r>
            <a:r>
              <a:rPr lang="de-DE" dirty="0" err="1" smtClean="0"/>
              <a:t>problem</a:t>
            </a:r>
            <a:r>
              <a:rPr lang="de-DE" dirty="0" smtClean="0"/>
              <a:t>?</a:t>
            </a:r>
            <a:endParaRPr lang="de-DE" dirty="0"/>
          </a:p>
        </p:txBody>
      </p:sp>
      <p:pic>
        <p:nvPicPr>
          <p:cNvPr id="4" name="Grafik 3" descr="e60276741b36e96be66da1fb6cb7-is-the-problem-of-racism-in-the-us-mostly-a-thing-of-the-past.jpg"/>
          <p:cNvPicPr>
            <a:picLocks noChangeAspect="1"/>
          </p:cNvPicPr>
          <p:nvPr/>
        </p:nvPicPr>
        <p:blipFill>
          <a:blip r:embed="rId2" cstate="print"/>
          <a:stretch>
            <a:fillRect/>
          </a:stretch>
        </p:blipFill>
        <p:spPr>
          <a:xfrm>
            <a:off x="2411760" y="2276872"/>
            <a:ext cx="5112568" cy="358776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latin typeface="Arial" pitchFamily="34" charset="0"/>
                <a:cs typeface="Arial" pitchFamily="34" charset="0"/>
              </a:rPr>
              <a:t>Racism</a:t>
            </a:r>
            <a:endParaRPr lang="de-DE" dirty="0">
              <a:latin typeface="Arial" pitchFamily="34" charset="0"/>
              <a:cs typeface="Arial" pitchFamily="34" charset="0"/>
            </a:endParaRPr>
          </a:p>
        </p:txBody>
      </p:sp>
      <p:sp>
        <p:nvSpPr>
          <p:cNvPr id="3" name="Inhaltsplatzhalter 2"/>
          <p:cNvSpPr>
            <a:spLocks noGrp="1"/>
          </p:cNvSpPr>
          <p:nvPr>
            <p:ph idx="1"/>
          </p:nvPr>
        </p:nvSpPr>
        <p:spPr/>
        <p:txBody>
          <a:bodyPr>
            <a:normAutofit fontScale="62500" lnSpcReduction="20000"/>
          </a:bodyPr>
          <a:lstStyle/>
          <a:p>
            <a:pPr>
              <a:buNone/>
            </a:pPr>
            <a:r>
              <a:rPr lang="en-US" sz="3400" dirty="0">
                <a:latin typeface="Arial" pitchFamily="34" charset="0"/>
                <a:cs typeface="Arial" pitchFamily="34" charset="0"/>
              </a:rPr>
              <a:t>A study of over 800 Australian secondary school students found that racism had huge mental health impacts on young people who experience it, including:</a:t>
            </a:r>
            <a:endParaRPr lang="de-DE" sz="3400" dirty="0">
              <a:latin typeface="Arial" pitchFamily="34" charset="0"/>
              <a:cs typeface="Arial" pitchFamily="34" charset="0"/>
            </a:endParaRPr>
          </a:p>
          <a:p>
            <a:pPr lvl="0"/>
            <a:r>
              <a:rPr lang="en-US" sz="3400" dirty="0">
                <a:latin typeface="Arial" pitchFamily="34" charset="0"/>
                <a:cs typeface="Arial" pitchFamily="34" charset="0"/>
              </a:rPr>
              <a:t>Ongoing feelings of sadness, anger , depression  and being left out</a:t>
            </a:r>
            <a:endParaRPr lang="de-DE" sz="3400" dirty="0">
              <a:latin typeface="Arial" pitchFamily="34" charset="0"/>
              <a:cs typeface="Arial" pitchFamily="34" charset="0"/>
            </a:endParaRPr>
          </a:p>
          <a:p>
            <a:pPr lvl="0"/>
            <a:r>
              <a:rPr lang="en-US" sz="3400" dirty="0">
                <a:latin typeface="Arial" pitchFamily="34" charset="0"/>
                <a:cs typeface="Arial" pitchFamily="34" charset="0"/>
              </a:rPr>
              <a:t>Headaches, increased heart rate, sweating, trembling and muscle tension </a:t>
            </a:r>
            <a:endParaRPr lang="de-DE" sz="3400" dirty="0">
              <a:latin typeface="Arial" pitchFamily="34" charset="0"/>
              <a:cs typeface="Arial" pitchFamily="34" charset="0"/>
            </a:endParaRPr>
          </a:p>
          <a:p>
            <a:pPr lvl="0"/>
            <a:r>
              <a:rPr lang="en-US" sz="3400" dirty="0">
                <a:latin typeface="Arial" pitchFamily="34" charset="0"/>
                <a:cs typeface="Arial" pitchFamily="34" charset="0"/>
              </a:rPr>
              <a:t>A constant fear of being verbally or physically attacked </a:t>
            </a:r>
            <a:endParaRPr lang="de-DE" sz="3400" dirty="0">
              <a:latin typeface="Arial" pitchFamily="34" charset="0"/>
              <a:cs typeface="Arial" pitchFamily="34" charset="0"/>
            </a:endParaRPr>
          </a:p>
          <a:p>
            <a:pPr lvl="0"/>
            <a:r>
              <a:rPr lang="en-US" sz="3400" dirty="0">
                <a:latin typeface="Arial" pitchFamily="34" charset="0"/>
                <a:cs typeface="Arial" pitchFamily="34" charset="0"/>
              </a:rPr>
              <a:t>Not wanting  to go to school</a:t>
            </a:r>
            <a:endParaRPr lang="de-DE" sz="3400" dirty="0">
              <a:latin typeface="Arial" pitchFamily="34" charset="0"/>
              <a:cs typeface="Arial" pitchFamily="34" charset="0"/>
            </a:endParaRPr>
          </a:p>
          <a:p>
            <a:pPr lvl="0"/>
            <a:r>
              <a:rPr lang="en-US" sz="3400" dirty="0">
                <a:latin typeface="Arial" pitchFamily="34" charset="0"/>
                <a:cs typeface="Arial" pitchFamily="34" charset="0"/>
              </a:rPr>
              <a:t>Having little or no trust in anybody apart from family. 1</a:t>
            </a:r>
            <a:endParaRPr lang="de-DE" sz="3400" dirty="0">
              <a:latin typeface="Arial" pitchFamily="34" charset="0"/>
              <a:cs typeface="Arial" pitchFamily="34" charset="0"/>
            </a:endParaRPr>
          </a:p>
          <a:p>
            <a:pPr>
              <a:buNone/>
            </a:pPr>
            <a:r>
              <a:rPr lang="en-US" sz="3400" dirty="0">
                <a:latin typeface="Arial" pitchFamily="34" charset="0"/>
                <a:cs typeface="Arial" pitchFamily="34" charset="0"/>
              </a:rPr>
              <a:t>These impacts can reduce people’s ability to work or study, and to achieve their future goals.</a:t>
            </a:r>
            <a:endParaRPr lang="de-DE" sz="3400" dirty="0">
              <a:latin typeface="Arial" pitchFamily="34" charset="0"/>
              <a:cs typeface="Arial" pitchFamily="34" charset="0"/>
            </a:endParaRPr>
          </a:p>
          <a:p>
            <a:pPr>
              <a:buNone/>
            </a:pPr>
            <a:r>
              <a:rPr lang="en-US" sz="3400" dirty="0">
                <a:latin typeface="Arial" pitchFamily="34" charset="0"/>
                <a:cs typeface="Arial" pitchFamily="34" charset="0"/>
              </a:rPr>
              <a:t>Racism also affects people’s general  wellbeing when they are denied equal access to jobs, services and education.</a:t>
            </a:r>
            <a:endParaRPr lang="de-DE" sz="3400" dirty="0">
              <a:latin typeface="Arial" pitchFamily="34" charset="0"/>
              <a:cs typeface="Arial" pitchFamily="34" charset="0"/>
            </a:endParaRPr>
          </a:p>
          <a:p>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Arial" pitchFamily="34" charset="0"/>
                <a:cs typeface="Arial" pitchFamily="34" charset="0"/>
              </a:rPr>
              <a:t>Communities</a:t>
            </a:r>
            <a:endParaRPr lang="de-DE" dirty="0">
              <a:latin typeface="Arial" pitchFamily="34" charset="0"/>
              <a:cs typeface="Arial" pitchFamily="34" charset="0"/>
            </a:endParaRPr>
          </a:p>
        </p:txBody>
      </p:sp>
      <p:sp>
        <p:nvSpPr>
          <p:cNvPr id="3" name="Inhaltsplatzhalter 2"/>
          <p:cNvSpPr>
            <a:spLocks noGrp="1"/>
          </p:cNvSpPr>
          <p:nvPr>
            <p:ph idx="1"/>
          </p:nvPr>
        </p:nvSpPr>
        <p:spPr>
          <a:xfrm>
            <a:off x="899592" y="1628800"/>
            <a:ext cx="8064896" cy="4525963"/>
          </a:xfrm>
        </p:spPr>
        <p:txBody>
          <a:bodyPr>
            <a:normAutofit/>
          </a:bodyPr>
          <a:lstStyle/>
          <a:p>
            <a:pPr>
              <a:buNone/>
            </a:pPr>
            <a:r>
              <a:rPr lang="en-US" sz="2400" dirty="0">
                <a:latin typeface="Arial" pitchFamily="34" charset="0"/>
                <a:cs typeface="Arial" pitchFamily="34" charset="0"/>
              </a:rPr>
              <a:t>Racism creates a society where people don’t trust and respect each other.</a:t>
            </a:r>
            <a:endParaRPr lang="de-DE" sz="2400" dirty="0">
              <a:latin typeface="Arial" pitchFamily="34" charset="0"/>
              <a:cs typeface="Arial" pitchFamily="34" charset="0"/>
            </a:endParaRPr>
          </a:p>
          <a:p>
            <a:pPr>
              <a:buNone/>
            </a:pPr>
            <a:r>
              <a:rPr lang="en-US" sz="2400" dirty="0">
                <a:latin typeface="Arial" pitchFamily="34" charset="0"/>
                <a:cs typeface="Arial" pitchFamily="34" charset="0"/>
              </a:rPr>
              <a:t>When it’s allowed to flourish, it lessens us as a people. Remember the Stole Generations… the White Australia policy…these are the ugly times in our history. We need to be vigilant in making sure that these kinds of things are never allowed to happen again.</a:t>
            </a:r>
            <a:endParaRPr lang="de-DE" sz="2400" dirty="0">
              <a:latin typeface="Arial" pitchFamily="34" charset="0"/>
              <a:cs typeface="Arial" pitchFamily="34" charset="0"/>
            </a:endParaRPr>
          </a:p>
          <a:p>
            <a:pPr>
              <a:buNone/>
            </a:pPr>
            <a:r>
              <a:rPr lang="en-US" sz="2400" dirty="0">
                <a:latin typeface="Arial" pitchFamily="34" charset="0"/>
                <a:cs typeface="Arial" pitchFamily="34" charset="0"/>
              </a:rPr>
              <a:t>There are no reasons or excuses for racism. It’s just wrong.  And in many cases, racism is against the law.</a:t>
            </a:r>
            <a:endParaRPr lang="de-DE" sz="2400" dirty="0">
              <a:latin typeface="Arial" pitchFamily="34" charset="0"/>
              <a:cs typeface="Arial" pitchFamily="34" charset="0"/>
            </a:endParaRPr>
          </a:p>
          <a:p>
            <a:pPr>
              <a:buNone/>
            </a:pPr>
            <a:r>
              <a:rPr lang="en-US" dirty="0"/>
              <a:t> </a:t>
            </a:r>
            <a:endParaRPr lang="de-DE" dirty="0"/>
          </a:p>
          <a:p>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476672"/>
            <a:ext cx="8229600" cy="1143000"/>
          </a:xfrm>
        </p:spPr>
        <p:txBody>
          <a:bodyPr>
            <a:noAutofit/>
          </a:bodyPr>
          <a:lstStyle/>
          <a:p>
            <a:r>
              <a:rPr lang="de-DE" sz="4000" dirty="0" err="1" smtClean="0">
                <a:latin typeface="Arial" pitchFamily="34" charset="0"/>
                <a:cs typeface="Arial" pitchFamily="34" charset="0"/>
              </a:rPr>
              <a:t>We</a:t>
            </a:r>
            <a:r>
              <a:rPr lang="de-DE" sz="4000" dirty="0" smtClean="0">
                <a:latin typeface="Arial" pitchFamily="34" charset="0"/>
                <a:cs typeface="Arial" pitchFamily="34" charset="0"/>
              </a:rPr>
              <a:t> </a:t>
            </a:r>
            <a:r>
              <a:rPr lang="de-DE" sz="4000" dirty="0" err="1" smtClean="0">
                <a:latin typeface="Arial" pitchFamily="34" charset="0"/>
                <a:cs typeface="Arial" pitchFamily="34" charset="0"/>
              </a:rPr>
              <a:t>only</a:t>
            </a:r>
            <a:r>
              <a:rPr lang="de-DE" sz="4000" dirty="0" smtClean="0">
                <a:latin typeface="Arial" pitchFamily="34" charset="0"/>
                <a:cs typeface="Arial" pitchFamily="34" charset="0"/>
              </a:rPr>
              <a:t> hang </a:t>
            </a:r>
            <a:r>
              <a:rPr lang="de-DE" sz="4000" dirty="0" err="1" smtClean="0">
                <a:latin typeface="Arial" pitchFamily="34" charset="0"/>
                <a:cs typeface="Arial" pitchFamily="34" charset="0"/>
              </a:rPr>
              <a:t>around</a:t>
            </a:r>
            <a:r>
              <a:rPr lang="de-DE" sz="4000" dirty="0" smtClean="0">
                <a:latin typeface="Arial" pitchFamily="34" charset="0"/>
                <a:cs typeface="Arial" pitchFamily="34" charset="0"/>
              </a:rPr>
              <a:t> </a:t>
            </a:r>
            <a:r>
              <a:rPr lang="de-DE" sz="4000" dirty="0" err="1" smtClean="0">
                <a:latin typeface="Arial" pitchFamily="34" charset="0"/>
                <a:cs typeface="Arial" pitchFamily="34" charset="0"/>
              </a:rPr>
              <a:t>with</a:t>
            </a:r>
            <a:r>
              <a:rPr lang="de-DE" sz="4000" dirty="0" smtClean="0">
                <a:latin typeface="Arial" pitchFamily="34" charset="0"/>
                <a:cs typeface="Arial" pitchFamily="34" charset="0"/>
              </a:rPr>
              <a:t> </a:t>
            </a:r>
            <a:r>
              <a:rPr lang="de-DE" sz="4000" dirty="0" err="1" smtClean="0">
                <a:latin typeface="Arial" pitchFamily="34" charset="0"/>
                <a:cs typeface="Arial" pitchFamily="34" charset="0"/>
              </a:rPr>
              <a:t>people</a:t>
            </a:r>
            <a:r>
              <a:rPr lang="de-DE" sz="4000" dirty="0" smtClean="0">
                <a:latin typeface="Arial" pitchFamily="34" charset="0"/>
                <a:cs typeface="Arial" pitchFamily="34" charset="0"/>
              </a:rPr>
              <a:t> ´´</a:t>
            </a:r>
            <a:r>
              <a:rPr lang="de-DE" sz="4000" dirty="0" err="1" smtClean="0">
                <a:latin typeface="Arial" pitchFamily="34" charset="0"/>
                <a:cs typeface="Arial" pitchFamily="34" charset="0"/>
              </a:rPr>
              <a:t>like</a:t>
            </a:r>
            <a:r>
              <a:rPr lang="de-DE" sz="4000" dirty="0" smtClean="0">
                <a:latin typeface="Arial" pitchFamily="34" charset="0"/>
                <a:cs typeface="Arial" pitchFamily="34" charset="0"/>
              </a:rPr>
              <a:t> </a:t>
            </a:r>
            <a:r>
              <a:rPr lang="de-DE" sz="4000" dirty="0" err="1" smtClean="0">
                <a:latin typeface="Arial" pitchFamily="34" charset="0"/>
                <a:cs typeface="Arial" pitchFamily="34" charset="0"/>
              </a:rPr>
              <a:t>us</a:t>
            </a:r>
            <a:r>
              <a:rPr lang="de-DE" sz="4000" dirty="0" smtClean="0">
                <a:latin typeface="Arial" pitchFamily="34" charset="0"/>
                <a:cs typeface="Arial" pitchFamily="34" charset="0"/>
              </a:rPr>
              <a:t>‘‘</a:t>
            </a:r>
            <a:endParaRPr lang="de-DE" sz="4000" dirty="0">
              <a:latin typeface="Arial" pitchFamily="34" charset="0"/>
              <a:cs typeface="Arial" pitchFamily="34" charset="0"/>
            </a:endParaRPr>
          </a:p>
        </p:txBody>
      </p:sp>
      <p:sp>
        <p:nvSpPr>
          <p:cNvPr id="3" name="Textplatzhalter 2"/>
          <p:cNvSpPr>
            <a:spLocks noGrp="1"/>
          </p:cNvSpPr>
          <p:nvPr>
            <p:ph type="body" idx="1"/>
          </p:nvPr>
        </p:nvSpPr>
        <p:spPr>
          <a:xfrm>
            <a:off x="323528" y="1988840"/>
            <a:ext cx="4040188" cy="4630191"/>
          </a:xfrm>
        </p:spPr>
        <p:txBody>
          <a:bodyPr>
            <a:normAutofit/>
          </a:bodyPr>
          <a:lstStyle/>
          <a:p>
            <a:r>
              <a:rPr lang="en-US" b="0" dirty="0">
                <a:latin typeface="Arial" pitchFamily="34" charset="0"/>
                <a:cs typeface="Arial" pitchFamily="34" charset="0"/>
              </a:rPr>
              <a:t>It’s normal to want to spend  time with people that have the same interests, background, culture and language. It creates a sense of belonging that is really important. The downside is that it can also set up different between other groups and, over time, this might lead to us to thinking that our group is better than others</a:t>
            </a:r>
            <a:r>
              <a:rPr lang="en-US" b="0" dirty="0"/>
              <a:t>.</a:t>
            </a:r>
            <a:endParaRPr lang="de-DE" b="0" dirty="0"/>
          </a:p>
          <a:p>
            <a:endParaRPr lang="de-DE" dirty="0"/>
          </a:p>
        </p:txBody>
      </p:sp>
      <p:pic>
        <p:nvPicPr>
          <p:cNvPr id="8" name="Inhaltsplatzhalter 7" descr="Z.jpg"/>
          <p:cNvPicPr>
            <a:picLocks noGrp="1" noChangeAspect="1"/>
          </p:cNvPicPr>
          <p:nvPr>
            <p:ph sz="quarter" idx="2"/>
          </p:nvPr>
        </p:nvPicPr>
        <p:blipFill>
          <a:blip r:embed="rId2" cstate="print"/>
          <a:stretch>
            <a:fillRect/>
          </a:stretch>
        </p:blipFill>
        <p:spPr>
          <a:xfrm>
            <a:off x="4644008" y="2780928"/>
            <a:ext cx="4041775" cy="2273498"/>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
            </a:r>
            <a:br>
              <a:rPr lang="en-US" dirty="0" smtClean="0"/>
            </a:br>
            <a:r>
              <a:rPr lang="en-US" sz="4900" dirty="0" smtClean="0">
                <a:latin typeface="Arial" pitchFamily="34" charset="0"/>
                <a:cs typeface="Arial" pitchFamily="34" charset="0"/>
              </a:rPr>
              <a:t>We’re </a:t>
            </a:r>
            <a:r>
              <a:rPr lang="en-US" sz="4900" dirty="0">
                <a:latin typeface="Arial" pitchFamily="34" charset="0"/>
                <a:cs typeface="Arial" pitchFamily="34" charset="0"/>
              </a:rPr>
              <a:t>quick to judge</a:t>
            </a:r>
            <a:r>
              <a:rPr lang="de-DE" dirty="0"/>
              <a:t/>
            </a:r>
            <a:br>
              <a:rPr lang="de-DE" dirty="0"/>
            </a:br>
            <a:endParaRPr lang="de-DE" dirty="0"/>
          </a:p>
        </p:txBody>
      </p:sp>
      <p:sp>
        <p:nvSpPr>
          <p:cNvPr id="3" name="Inhaltsplatzhalter 2"/>
          <p:cNvSpPr>
            <a:spLocks noGrp="1"/>
          </p:cNvSpPr>
          <p:nvPr>
            <p:ph idx="1"/>
          </p:nvPr>
        </p:nvSpPr>
        <p:spPr/>
        <p:txBody>
          <a:bodyPr>
            <a:normAutofit/>
          </a:bodyPr>
          <a:lstStyle/>
          <a:p>
            <a:pPr>
              <a:buNone/>
            </a:pPr>
            <a:r>
              <a:rPr lang="en-US" sz="2400" dirty="0" smtClean="0">
                <a:latin typeface="Arial" pitchFamily="34" charset="0"/>
                <a:cs typeface="Arial" pitchFamily="34" charset="0"/>
              </a:rPr>
              <a:t>   We </a:t>
            </a:r>
            <a:r>
              <a:rPr lang="en-US" sz="2400" dirty="0">
                <a:latin typeface="Arial" pitchFamily="34" charset="0"/>
                <a:cs typeface="Arial" pitchFamily="34" charset="0"/>
              </a:rPr>
              <a:t>often put labels on people. He dresses like this so he must be into this music. She goes to that school so she must to be rich. We can also stereotype people from different racial </a:t>
            </a:r>
            <a:r>
              <a:rPr lang="en-US" sz="2400" dirty="0" err="1">
                <a:latin typeface="Arial" pitchFamily="34" charset="0"/>
                <a:cs typeface="Arial" pitchFamily="34" charset="0"/>
              </a:rPr>
              <a:t>backround</a:t>
            </a:r>
            <a:r>
              <a:rPr lang="en-US" sz="2400" dirty="0">
                <a:latin typeface="Arial" pitchFamily="34" charset="0"/>
                <a:cs typeface="Arial" pitchFamily="34" charset="0"/>
              </a:rPr>
              <a:t> as ‘</a:t>
            </a:r>
            <a:r>
              <a:rPr lang="en-US" sz="2400" dirty="0" smtClean="0">
                <a:latin typeface="Arial" pitchFamily="34" charset="0"/>
                <a:cs typeface="Arial" pitchFamily="34" charset="0"/>
              </a:rPr>
              <a:t>’lazy’’, </a:t>
            </a:r>
            <a:r>
              <a:rPr lang="en-US" sz="2400" dirty="0">
                <a:latin typeface="Arial" pitchFamily="34" charset="0"/>
                <a:cs typeface="Arial" pitchFamily="34" charset="0"/>
              </a:rPr>
              <a:t>‘</a:t>
            </a:r>
            <a:r>
              <a:rPr lang="en-US" sz="2400" dirty="0" smtClean="0">
                <a:latin typeface="Arial" pitchFamily="34" charset="0"/>
                <a:cs typeface="Arial" pitchFamily="34" charset="0"/>
              </a:rPr>
              <a:t>’brainy</a:t>
            </a:r>
            <a:r>
              <a:rPr lang="en-US" sz="2400" dirty="0">
                <a:latin typeface="Arial" pitchFamily="34" charset="0"/>
                <a:cs typeface="Arial" pitchFamily="34" charset="0"/>
              </a:rPr>
              <a:t>’’, ‘</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aggro</a:t>
            </a:r>
            <a:r>
              <a:rPr lang="en-US" sz="2400" dirty="0">
                <a:latin typeface="Arial" pitchFamily="34" charset="0"/>
                <a:cs typeface="Arial" pitchFamily="34" charset="0"/>
              </a:rPr>
              <a:t>’’… you get the idea. The way to beat the stereotypes ? Don’t </a:t>
            </a:r>
            <a:r>
              <a:rPr lang="en-US" sz="2400" dirty="0" err="1">
                <a:latin typeface="Arial" pitchFamily="34" charset="0"/>
                <a:cs typeface="Arial" pitchFamily="34" charset="0"/>
              </a:rPr>
              <a:t>jugde</a:t>
            </a:r>
            <a:r>
              <a:rPr lang="en-US" sz="2400" dirty="0">
                <a:latin typeface="Arial" pitchFamily="34" charset="0"/>
                <a:cs typeface="Arial" pitchFamily="34" charset="0"/>
              </a:rPr>
              <a:t> a whole group. Get to know people from different racial </a:t>
            </a:r>
            <a:r>
              <a:rPr lang="en-US" sz="2400" dirty="0" err="1">
                <a:latin typeface="Arial" pitchFamily="34" charset="0"/>
                <a:cs typeface="Arial" pitchFamily="34" charset="0"/>
              </a:rPr>
              <a:t>backrounds</a:t>
            </a:r>
            <a:r>
              <a:rPr lang="en-US" sz="2400" dirty="0">
                <a:latin typeface="Arial" pitchFamily="34" charset="0"/>
                <a:cs typeface="Arial" pitchFamily="34" charset="0"/>
              </a:rPr>
              <a:t> and find out how much you have in common.</a:t>
            </a:r>
            <a:endParaRPr lang="de-DE" sz="2400" dirty="0">
              <a:latin typeface="Arial" pitchFamily="34" charset="0"/>
              <a:cs typeface="Arial" pitchFamily="34" charset="0"/>
            </a:endParaRPr>
          </a:p>
          <a:p>
            <a:pPr>
              <a:buNone/>
            </a:pPr>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latin typeface="Arial" pitchFamily="34" charset="0"/>
                <a:cs typeface="Arial" pitchFamily="34" charset="0"/>
              </a:rPr>
              <a:t>We blame others for our </a:t>
            </a:r>
            <a:r>
              <a:rPr lang="en-US" dirty="0" smtClean="0">
                <a:latin typeface="Arial" pitchFamily="34" charset="0"/>
                <a:cs typeface="Arial" pitchFamily="34" charset="0"/>
              </a:rPr>
              <a:t>problems</a:t>
            </a:r>
            <a:endParaRPr lang="de-DE" dirty="0">
              <a:latin typeface="Arial" pitchFamily="34" charset="0"/>
              <a:cs typeface="Arial" pitchFamily="34" charset="0"/>
            </a:endParaRPr>
          </a:p>
        </p:txBody>
      </p:sp>
      <p:sp>
        <p:nvSpPr>
          <p:cNvPr id="3" name="Inhaltsplatzhalter 2"/>
          <p:cNvSpPr>
            <a:spLocks noGrp="1"/>
          </p:cNvSpPr>
          <p:nvPr>
            <p:ph idx="1"/>
          </p:nvPr>
        </p:nvSpPr>
        <p:spPr/>
        <p:txBody>
          <a:bodyPr>
            <a:normAutofit/>
          </a:bodyPr>
          <a:lstStyle/>
          <a:p>
            <a:r>
              <a:rPr lang="en-US" sz="2400" dirty="0">
                <a:latin typeface="Arial" pitchFamily="34" charset="0"/>
                <a:cs typeface="Arial" pitchFamily="34" charset="0"/>
              </a:rPr>
              <a:t>When we feel angry or frustrated, we often look for </a:t>
            </a:r>
            <a:r>
              <a:rPr lang="en-US" sz="2400" dirty="0" err="1">
                <a:latin typeface="Arial" pitchFamily="34" charset="0"/>
                <a:cs typeface="Arial" pitchFamily="34" charset="0"/>
              </a:rPr>
              <a:t>for</a:t>
            </a:r>
            <a:r>
              <a:rPr lang="en-US" sz="2400" dirty="0">
                <a:latin typeface="Arial" pitchFamily="34" charset="0"/>
                <a:cs typeface="Arial" pitchFamily="34" charset="0"/>
              </a:rPr>
              <a:t> someone else to blame for our problems. As a community, we can do the same thing. People who look or talk differently to us are an easy target. You can hear it happening today in comments like, ‘’ those people take our jobs’# or ‘’ they get government handouts all the time ‘’.</a:t>
            </a:r>
            <a:endParaRPr lang="de-DE" sz="2400" dirty="0">
              <a:latin typeface="Arial" pitchFamily="34" charset="0"/>
              <a:cs typeface="Arial" pitchFamily="34" charset="0"/>
            </a:endParaRPr>
          </a:p>
          <a:p>
            <a:r>
              <a:rPr lang="en-US" sz="2400" dirty="0">
                <a:latin typeface="Arial" pitchFamily="34" charset="0"/>
                <a:cs typeface="Arial" pitchFamily="34" charset="0"/>
              </a:rPr>
              <a:t>Nearly all the time , these statements are wrong.</a:t>
            </a:r>
            <a:endParaRPr lang="de-DE" sz="24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latin typeface="Arial" pitchFamily="34" charset="0"/>
                <a:cs typeface="Arial" pitchFamily="34" charset="0"/>
              </a:rPr>
              <a:t>Racism</a:t>
            </a:r>
            <a:r>
              <a:rPr lang="de-DE" dirty="0" smtClean="0">
                <a:latin typeface="Arial" pitchFamily="34" charset="0"/>
                <a:cs typeface="Arial" pitchFamily="34" charset="0"/>
              </a:rPr>
              <a:t> </a:t>
            </a:r>
            <a:r>
              <a:rPr lang="de-DE" dirty="0" err="1" smtClean="0">
                <a:latin typeface="Arial" pitchFamily="34" charset="0"/>
                <a:cs typeface="Arial" pitchFamily="34" charset="0"/>
              </a:rPr>
              <a:t>affects</a:t>
            </a:r>
            <a:r>
              <a:rPr lang="de-DE" dirty="0" smtClean="0">
                <a:latin typeface="Arial" pitchFamily="34" charset="0"/>
                <a:cs typeface="Arial" pitchFamily="34" charset="0"/>
              </a:rPr>
              <a:t> </a:t>
            </a:r>
            <a:r>
              <a:rPr lang="de-DE" dirty="0" err="1" smtClean="0">
                <a:latin typeface="Arial" pitchFamily="34" charset="0"/>
                <a:cs typeface="Arial" pitchFamily="34" charset="0"/>
              </a:rPr>
              <a:t>people‘s</a:t>
            </a:r>
            <a:r>
              <a:rPr lang="de-DE" dirty="0" smtClean="0">
                <a:latin typeface="Arial" pitchFamily="34" charset="0"/>
                <a:cs typeface="Arial" pitchFamily="34" charset="0"/>
              </a:rPr>
              <a:t> </a:t>
            </a:r>
            <a:r>
              <a:rPr lang="de-DE" dirty="0" err="1" smtClean="0">
                <a:latin typeface="Arial" pitchFamily="34" charset="0"/>
                <a:cs typeface="Arial" pitchFamily="34" charset="0"/>
              </a:rPr>
              <a:t>wellbeing</a:t>
            </a:r>
            <a:endParaRPr lang="de-DE" dirty="0">
              <a:latin typeface="Arial" pitchFamily="34" charset="0"/>
              <a:cs typeface="Arial" pitchFamily="34" charset="0"/>
            </a:endParaRPr>
          </a:p>
        </p:txBody>
      </p:sp>
      <p:sp>
        <p:nvSpPr>
          <p:cNvPr id="3" name="Inhaltsplatzhalter 2"/>
          <p:cNvSpPr>
            <a:spLocks noGrp="1"/>
          </p:cNvSpPr>
          <p:nvPr>
            <p:ph idx="1"/>
          </p:nvPr>
        </p:nvSpPr>
        <p:spPr/>
        <p:txBody>
          <a:bodyPr>
            <a:normAutofit fontScale="55000" lnSpcReduction="20000"/>
          </a:bodyPr>
          <a:lstStyle/>
          <a:p>
            <a:pPr>
              <a:buNone/>
            </a:pPr>
            <a:r>
              <a:rPr lang="en-US" dirty="0"/>
              <a:t> </a:t>
            </a:r>
            <a:endParaRPr lang="de-DE" dirty="0"/>
          </a:p>
          <a:p>
            <a:r>
              <a:rPr lang="en-US" sz="3800" dirty="0">
                <a:latin typeface="Arial" pitchFamily="34" charset="0"/>
                <a:cs typeface="Arial" pitchFamily="34" charset="0"/>
              </a:rPr>
              <a:t>These impacts can reduce people’s ability to work or study, and to achieve their future goals.</a:t>
            </a:r>
            <a:endParaRPr lang="de-DE" sz="3800" dirty="0">
              <a:latin typeface="Arial" pitchFamily="34" charset="0"/>
              <a:cs typeface="Arial" pitchFamily="34" charset="0"/>
            </a:endParaRPr>
          </a:p>
          <a:p>
            <a:r>
              <a:rPr lang="en-US" sz="3800" dirty="0">
                <a:latin typeface="Arial" pitchFamily="34" charset="0"/>
                <a:cs typeface="Arial" pitchFamily="34" charset="0"/>
              </a:rPr>
              <a:t>Racism also affects people’s general wellbeing when they are denied access to jobs, services and education.</a:t>
            </a:r>
            <a:endParaRPr lang="de-DE" sz="3800" dirty="0">
              <a:latin typeface="Arial" pitchFamily="34" charset="0"/>
              <a:cs typeface="Arial" pitchFamily="34" charset="0"/>
            </a:endParaRPr>
          </a:p>
          <a:p>
            <a:r>
              <a:rPr lang="en-US" sz="3800" dirty="0">
                <a:latin typeface="Arial" pitchFamily="34" charset="0"/>
                <a:cs typeface="Arial" pitchFamily="34" charset="0"/>
              </a:rPr>
              <a:t>Racism is the belief that characteristics and abilities can be attributed to people simply on the basis of their race and that some racial groups are superior to others. Racism and discrimination have been used as powerful weapons encouraging fear or hatred of others in times of conflict and war, and even during economic downturns. When we feel angry or frustrated, we often look for </a:t>
            </a:r>
            <a:r>
              <a:rPr lang="en-US" sz="3800" dirty="0" err="1">
                <a:latin typeface="Arial" pitchFamily="34" charset="0"/>
                <a:cs typeface="Arial" pitchFamily="34" charset="0"/>
              </a:rPr>
              <a:t>for</a:t>
            </a:r>
            <a:r>
              <a:rPr lang="en-US" sz="3800" dirty="0">
                <a:latin typeface="Arial" pitchFamily="34" charset="0"/>
                <a:cs typeface="Arial" pitchFamily="34" charset="0"/>
              </a:rPr>
              <a:t> someone else to blame for our problems. As a community, we can do the same thing. People who look or talk differently to us are an easy target. You can hear it happening today in comments like, ‘’ those people take our jobs’ or ‘’ they get government handouts all the time ‘’.</a:t>
            </a:r>
            <a:endParaRPr lang="de-DE" sz="3800" dirty="0">
              <a:latin typeface="Arial" pitchFamily="34" charset="0"/>
              <a:cs typeface="Arial" pitchFamily="34" charset="0"/>
            </a:endParaRPr>
          </a:p>
          <a:p>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latin typeface="Arial" pitchFamily="34" charset="0"/>
                <a:cs typeface="Arial" pitchFamily="34" charset="0"/>
              </a:rPr>
              <a:t>People´s</a:t>
            </a:r>
            <a:r>
              <a:rPr lang="de-DE" dirty="0" smtClean="0">
                <a:latin typeface="Arial" pitchFamily="34" charset="0"/>
                <a:cs typeface="Arial" pitchFamily="34" charset="0"/>
              </a:rPr>
              <a:t> </a:t>
            </a:r>
            <a:r>
              <a:rPr lang="de-DE" dirty="0" err="1" smtClean="0">
                <a:latin typeface="Arial" pitchFamily="34" charset="0"/>
                <a:cs typeface="Arial" pitchFamily="34" charset="0"/>
              </a:rPr>
              <a:t>opinion</a:t>
            </a:r>
            <a:endParaRPr lang="de-DE" dirty="0">
              <a:latin typeface="Arial" pitchFamily="34" charset="0"/>
              <a:cs typeface="Arial" pitchFamily="34" charset="0"/>
            </a:endParaRPr>
          </a:p>
        </p:txBody>
      </p:sp>
      <p:sp>
        <p:nvSpPr>
          <p:cNvPr id="3" name="Inhaltsplatzhalter 2"/>
          <p:cNvSpPr>
            <a:spLocks noGrp="1"/>
          </p:cNvSpPr>
          <p:nvPr>
            <p:ph idx="1"/>
          </p:nvPr>
        </p:nvSpPr>
        <p:spPr/>
        <p:txBody>
          <a:bodyPr>
            <a:normAutofit fontScale="77500" lnSpcReduction="20000"/>
          </a:bodyPr>
          <a:lstStyle/>
          <a:p>
            <a:pPr>
              <a:buNone/>
            </a:pPr>
            <a:r>
              <a:rPr lang="en-US" sz="3100" dirty="0">
                <a:latin typeface="Arial" pitchFamily="34" charset="0"/>
                <a:cs typeface="Arial" pitchFamily="34" charset="0"/>
              </a:rPr>
              <a:t>``If I wasn’t hearing bad things about myself, I wouldn’t think‘‘ oh, I’m a bad person , I can’t do this, I am not going   to do it‘‘. Whereas if no one said anything bad about me, I would push myself harder into doing </a:t>
            </a:r>
            <a:r>
              <a:rPr lang="en-US" sz="3100" dirty="0" err="1">
                <a:latin typeface="Arial" pitchFamily="34" charset="0"/>
                <a:cs typeface="Arial" pitchFamily="34" charset="0"/>
              </a:rPr>
              <a:t>thingsand</a:t>
            </a:r>
            <a:r>
              <a:rPr lang="en-US" sz="3100" dirty="0">
                <a:latin typeface="Arial" pitchFamily="34" charset="0"/>
                <a:cs typeface="Arial" pitchFamily="34" charset="0"/>
              </a:rPr>
              <a:t> knowing that I can do it, no matter what happens I will do it ….but I just can’t ‘’</a:t>
            </a:r>
            <a:endParaRPr lang="de-DE" sz="3100" dirty="0">
              <a:latin typeface="Arial" pitchFamily="34" charset="0"/>
              <a:cs typeface="Arial" pitchFamily="34" charset="0"/>
            </a:endParaRPr>
          </a:p>
          <a:p>
            <a:pPr>
              <a:buNone/>
            </a:pPr>
            <a:r>
              <a:rPr lang="en-US" sz="3100" dirty="0" smtClean="0">
                <a:latin typeface="Arial" pitchFamily="34" charset="0"/>
                <a:cs typeface="Arial" pitchFamily="34" charset="0"/>
              </a:rPr>
              <a:t>      -</a:t>
            </a:r>
            <a:r>
              <a:rPr lang="en-US" sz="3100" dirty="0" err="1">
                <a:latin typeface="Arial" pitchFamily="34" charset="0"/>
                <a:cs typeface="Arial" pitchFamily="34" charset="0"/>
              </a:rPr>
              <a:t>Ekta</a:t>
            </a:r>
            <a:r>
              <a:rPr lang="en-US" sz="3100" dirty="0">
                <a:latin typeface="Arial" pitchFamily="34" charset="0"/>
                <a:cs typeface="Arial" pitchFamily="34" charset="0"/>
              </a:rPr>
              <a:t> 15</a:t>
            </a:r>
            <a:endParaRPr lang="de-DE" sz="3100" dirty="0">
              <a:latin typeface="Arial" pitchFamily="34" charset="0"/>
              <a:cs typeface="Arial" pitchFamily="34" charset="0"/>
            </a:endParaRPr>
          </a:p>
          <a:p>
            <a:pPr>
              <a:buNone/>
            </a:pPr>
            <a:r>
              <a:rPr lang="en-US" sz="3100" dirty="0">
                <a:latin typeface="Arial" pitchFamily="34" charset="0"/>
                <a:cs typeface="Arial" pitchFamily="34" charset="0"/>
              </a:rPr>
              <a:t> </a:t>
            </a:r>
            <a:endParaRPr lang="de-DE" sz="3100" dirty="0">
              <a:latin typeface="Arial" pitchFamily="34" charset="0"/>
              <a:cs typeface="Arial" pitchFamily="34" charset="0"/>
            </a:endParaRPr>
          </a:p>
          <a:p>
            <a:pPr>
              <a:buNone/>
            </a:pPr>
            <a:r>
              <a:rPr lang="en-US" sz="3100" dirty="0">
                <a:latin typeface="Arial" pitchFamily="34" charset="0"/>
                <a:cs typeface="Arial" pitchFamily="34" charset="0"/>
              </a:rPr>
              <a:t>‘’Racism makes me question myself and why things have to be this way… I wondered one day what it would be like to be white and how much better my life would probably be. That was a low point.’’</a:t>
            </a:r>
            <a:endParaRPr lang="de-DE" sz="3100" dirty="0">
              <a:latin typeface="Arial" pitchFamily="34" charset="0"/>
              <a:cs typeface="Arial" pitchFamily="34" charset="0"/>
            </a:endParaRPr>
          </a:p>
          <a:p>
            <a:pPr>
              <a:buNone/>
            </a:pPr>
            <a:r>
              <a:rPr lang="en-US" sz="3100" dirty="0" smtClean="0">
                <a:latin typeface="Arial" pitchFamily="34" charset="0"/>
                <a:cs typeface="Arial" pitchFamily="34" charset="0"/>
              </a:rPr>
              <a:t>      -</a:t>
            </a:r>
            <a:r>
              <a:rPr lang="en-US" sz="3100" dirty="0">
                <a:latin typeface="Arial" pitchFamily="34" charset="0"/>
                <a:cs typeface="Arial" pitchFamily="34" charset="0"/>
              </a:rPr>
              <a:t>Andrew, 19</a:t>
            </a:r>
            <a:endParaRPr lang="de-DE" sz="3100" dirty="0">
              <a:latin typeface="Arial" pitchFamily="34" charset="0"/>
              <a:cs typeface="Arial" pitchFamily="34" charset="0"/>
            </a:endParaRPr>
          </a:p>
          <a:p>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latin typeface="Arial" pitchFamily="34" charset="0"/>
                <a:cs typeface="Arial" pitchFamily="34" charset="0"/>
              </a:rPr>
              <a:t>People`s</a:t>
            </a:r>
            <a:r>
              <a:rPr lang="de-DE" dirty="0" smtClean="0">
                <a:latin typeface="Arial" pitchFamily="34" charset="0"/>
                <a:cs typeface="Arial" pitchFamily="34" charset="0"/>
              </a:rPr>
              <a:t> </a:t>
            </a:r>
            <a:r>
              <a:rPr lang="de-DE" dirty="0" err="1" smtClean="0">
                <a:latin typeface="Arial" pitchFamily="34" charset="0"/>
                <a:cs typeface="Arial" pitchFamily="34" charset="0"/>
              </a:rPr>
              <a:t>opinion</a:t>
            </a:r>
            <a:endParaRPr lang="de-DE" dirty="0">
              <a:latin typeface="Arial" pitchFamily="34" charset="0"/>
              <a:cs typeface="Arial" pitchFamily="34" charset="0"/>
            </a:endParaRPr>
          </a:p>
        </p:txBody>
      </p:sp>
      <p:sp>
        <p:nvSpPr>
          <p:cNvPr id="3" name="Inhaltsplatzhalter 2"/>
          <p:cNvSpPr>
            <a:spLocks noGrp="1"/>
          </p:cNvSpPr>
          <p:nvPr>
            <p:ph idx="1"/>
          </p:nvPr>
        </p:nvSpPr>
        <p:spPr/>
        <p:txBody>
          <a:bodyPr>
            <a:normAutofit/>
          </a:bodyPr>
          <a:lstStyle/>
          <a:p>
            <a:r>
              <a:rPr lang="en-US" sz="2400" dirty="0">
                <a:latin typeface="Arial" pitchFamily="34" charset="0"/>
                <a:cs typeface="Arial" pitchFamily="34" charset="0"/>
              </a:rPr>
              <a:t>‘’Why do people continue to be racist after so many </a:t>
            </a:r>
            <a:r>
              <a:rPr lang="en-US" sz="2400" dirty="0" err="1">
                <a:latin typeface="Arial" pitchFamily="34" charset="0"/>
                <a:cs typeface="Arial" pitchFamily="34" charset="0"/>
              </a:rPr>
              <a:t>articles.videos</a:t>
            </a:r>
            <a:r>
              <a:rPr lang="en-US" sz="2400" dirty="0">
                <a:latin typeface="Arial" pitchFamily="34" charset="0"/>
                <a:cs typeface="Arial" pitchFamily="34" charset="0"/>
              </a:rPr>
              <a:t> and talks about how racism is dumb?’’</a:t>
            </a:r>
            <a:endParaRPr lang="de-DE" sz="2400" dirty="0">
              <a:latin typeface="Arial" pitchFamily="34" charset="0"/>
              <a:cs typeface="Arial" pitchFamily="34" charset="0"/>
            </a:endParaRPr>
          </a:p>
          <a:p>
            <a:pPr>
              <a:buNone/>
            </a:pPr>
            <a:r>
              <a:rPr lang="en-US" sz="2400" dirty="0" smtClean="0">
                <a:latin typeface="Arial" pitchFamily="34" charset="0"/>
                <a:cs typeface="Arial" pitchFamily="34" charset="0"/>
              </a:rPr>
              <a:t>     -</a:t>
            </a:r>
            <a:r>
              <a:rPr lang="en-US" sz="2400" dirty="0">
                <a:latin typeface="Arial" pitchFamily="34" charset="0"/>
                <a:cs typeface="Arial" pitchFamily="34" charset="0"/>
              </a:rPr>
              <a:t>Will,15</a:t>
            </a:r>
            <a:endParaRPr lang="de-DE" sz="2400" dirty="0">
              <a:latin typeface="Arial" pitchFamily="34" charset="0"/>
              <a:cs typeface="Arial" pitchFamily="34" charset="0"/>
            </a:endParaRPr>
          </a:p>
          <a:p>
            <a:endParaRPr lang="de-DE" sz="2400" dirty="0">
              <a:latin typeface="Arial" pitchFamily="34" charset="0"/>
              <a:cs typeface="Arial" pitchFamily="34" charset="0"/>
            </a:endParaRPr>
          </a:p>
          <a:p>
            <a:r>
              <a:rPr lang="en-US" sz="2400" dirty="0">
                <a:latin typeface="Arial" pitchFamily="34" charset="0"/>
                <a:cs typeface="Arial" pitchFamily="34" charset="0"/>
              </a:rPr>
              <a:t>‘’Why is racism even a thing anymore? Haven’t we moved past that?’’</a:t>
            </a:r>
            <a:endParaRPr lang="de-DE" sz="2400" dirty="0">
              <a:latin typeface="Arial" pitchFamily="34" charset="0"/>
              <a:cs typeface="Arial" pitchFamily="34" charset="0"/>
            </a:endParaRPr>
          </a:p>
          <a:p>
            <a:pPr>
              <a:buNone/>
            </a:pPr>
            <a:r>
              <a:rPr lang="en-US" sz="2400" dirty="0" smtClean="0">
                <a:latin typeface="Arial" pitchFamily="34" charset="0"/>
                <a:cs typeface="Arial" pitchFamily="34" charset="0"/>
              </a:rPr>
              <a:t>    -</a:t>
            </a:r>
            <a:r>
              <a:rPr lang="en-US" sz="2400" dirty="0">
                <a:latin typeface="Arial" pitchFamily="34" charset="0"/>
                <a:cs typeface="Arial" pitchFamily="34" charset="0"/>
              </a:rPr>
              <a:t>Ruby, 16</a:t>
            </a:r>
            <a:endParaRPr lang="de-DE" sz="2400" dirty="0">
              <a:latin typeface="Arial" pitchFamily="34" charset="0"/>
              <a:cs typeface="Arial" pitchFamily="34" charset="0"/>
            </a:endParaRPr>
          </a:p>
          <a:p>
            <a:endParaRPr lang="de-DE" dirty="0"/>
          </a:p>
          <a:p>
            <a:endParaRPr lang="de-D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yad">
  <a:themeElements>
    <a:clrScheme name="Nyad">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Nya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Nyad">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586</Words>
  <Application>Microsoft Office PowerPoint</Application>
  <PresentationFormat>Bildschirmpräsentation (4:3)</PresentationFormat>
  <Paragraphs>39</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Nyad</vt:lpstr>
      <vt:lpstr>Why is racism a problem?</vt:lpstr>
      <vt:lpstr>Racism</vt:lpstr>
      <vt:lpstr>Communities</vt:lpstr>
      <vt:lpstr>We only hang around with people ´´like us‘‘</vt:lpstr>
      <vt:lpstr> We’re quick to judge </vt:lpstr>
      <vt:lpstr>We blame others for our problems</vt:lpstr>
      <vt:lpstr>Racism affects people‘s wellbeing</vt:lpstr>
      <vt:lpstr>People´s opinion</vt:lpstr>
      <vt:lpstr>People`s opinion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is racism a problem?</dc:title>
  <dc:creator>Jungs</dc:creator>
  <cp:lastModifiedBy>Jungs</cp:lastModifiedBy>
  <cp:revision>5</cp:revision>
  <dcterms:created xsi:type="dcterms:W3CDTF">2016-11-01T14:23:02Z</dcterms:created>
  <dcterms:modified xsi:type="dcterms:W3CDTF">2016-11-01T15:03:10Z</dcterms:modified>
</cp:coreProperties>
</file>