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0" autoAdjust="0"/>
    <p:restoredTop sz="94660"/>
  </p:normalViewPr>
  <p:slideViewPr>
    <p:cSldViewPr>
      <p:cViewPr>
        <p:scale>
          <a:sx n="76" d="100"/>
          <a:sy n="76" d="100"/>
        </p:scale>
        <p:origin x="-121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gpravo.com/2009/12/2_27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441" y="3810000"/>
            <a:ext cx="8148918" cy="2286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i="1" dirty="0" smtClean="0"/>
              <a:t>Гражданското общество</a:t>
            </a:r>
            <a:br>
              <a:rPr lang="ru-RU" sz="3600" i="1" dirty="0" smtClean="0"/>
            </a:br>
            <a:r>
              <a:rPr lang="ru-RU" sz="3600" i="1" dirty="0" smtClean="0"/>
              <a:t> </a:t>
            </a:r>
            <a:r>
              <a:rPr lang="ru-RU" sz="3600" i="1" dirty="0"/>
              <a:t>и правата на човека</a:t>
            </a:r>
            <a:r>
              <a:rPr lang="ru-RU" sz="3600" i="1" dirty="0" smtClean="0"/>
              <a:t>:</a:t>
            </a:r>
            <a:br>
              <a:rPr lang="ru-RU" sz="3600" i="1" dirty="0" smtClean="0"/>
            </a:br>
            <a:r>
              <a:rPr lang="ru-RU" sz="3600" i="1" dirty="0" smtClean="0"/>
              <a:t> </a:t>
            </a:r>
            <a:r>
              <a:rPr lang="bg-BG" sz="3600" i="1" dirty="0" smtClean="0"/>
              <a:t>И</a:t>
            </a:r>
            <a:r>
              <a:rPr lang="ru-RU" sz="3600" i="1" dirty="0" smtClean="0"/>
              <a:t>ндивидуални </a:t>
            </a:r>
            <a:r>
              <a:rPr lang="ru-RU" sz="3600" i="1" dirty="0"/>
              <a:t>и колективни права </a:t>
            </a:r>
            <a:endParaRPr lang="en-US" sz="3600" i="1" dirty="0"/>
          </a:p>
        </p:txBody>
      </p:sp>
      <p:sp>
        <p:nvSpPr>
          <p:cNvPr id="4" name="Rectangle 3"/>
          <p:cNvSpPr/>
          <p:nvPr/>
        </p:nvSpPr>
        <p:spPr>
          <a:xfrm>
            <a:off x="2133600" y="2389437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Права </a:t>
            </a:r>
            <a:r>
              <a:rPr lang="ru-RU" sz="4800" dirty="0"/>
              <a:t>на човека </a:t>
            </a:r>
            <a:endParaRPr lang="en-US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540745"/>
            <a:ext cx="2743200" cy="1854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4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56263" cy="1968650"/>
          </a:xfrm>
        </p:spPr>
        <p:txBody>
          <a:bodyPr/>
          <a:lstStyle/>
          <a:p>
            <a:r>
              <a:rPr lang="bg-BG" sz="2800" dirty="0" smtClean="0"/>
              <a:t>Изготвила</a:t>
            </a:r>
            <a:r>
              <a:rPr lang="bg-BG" sz="2800" dirty="0" smtClean="0"/>
              <a:t>:</a:t>
            </a:r>
            <a:br>
              <a:rPr lang="bg-BG" sz="2800" dirty="0" smtClean="0"/>
            </a:br>
            <a:r>
              <a:rPr lang="bg-BG" sz="2800" dirty="0" smtClean="0"/>
              <a:t> Мария Перчемлиева,</a:t>
            </a:r>
            <a:br>
              <a:rPr lang="bg-BG" sz="2800" dirty="0" smtClean="0"/>
            </a:br>
            <a:r>
              <a:rPr lang="bg-BG" sz="2800" dirty="0" smtClean="0"/>
              <a:t> 11в </a:t>
            </a:r>
            <a:r>
              <a:rPr lang="bg-BG" sz="2800" dirty="0" smtClean="0"/>
              <a:t>клас</a:t>
            </a:r>
            <a:br>
              <a:rPr lang="bg-BG" sz="2800" dirty="0" smtClean="0"/>
            </a:br>
            <a:r>
              <a:rPr lang="bg-BG" sz="2800" dirty="0" smtClean="0"/>
              <a:t>Езикова гимназия „Пейо Яворов“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81" y="152400"/>
            <a:ext cx="7756263" cy="762000"/>
          </a:xfrm>
        </p:spPr>
        <p:txBody>
          <a:bodyPr/>
          <a:lstStyle/>
          <a:p>
            <a:r>
              <a:rPr lang="bg-BG" sz="3600" dirty="0" smtClean="0"/>
              <a:t>Кой е европейски гражданин?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85413" y="2133600"/>
            <a:ext cx="632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Европейското гражданство: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формира основата на ЕС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дава базата за политическа легитимност на Съюза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съдейства за появата на чувство за принадлежност към общество с обща съдба, разбирания и ценности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е от съществено значение за наличието на истинска солидарност между гражданите на Съюза.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02814" y="990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 Всяко лице, което е гражданин на държава-членка. Правата му произтичат от Договора за Европейската общност. </a:t>
            </a:r>
            <a:endParaRPr lang="en-U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" r="-4879" b="5579"/>
          <a:stretch/>
        </p:blipFill>
        <p:spPr bwMode="auto">
          <a:xfrm>
            <a:off x="5906167" y="3890196"/>
            <a:ext cx="3391774" cy="2940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6" b="11869"/>
          <a:stretch/>
        </p:blipFill>
        <p:spPr bwMode="auto">
          <a:xfrm>
            <a:off x="1212314" y="4327793"/>
            <a:ext cx="3505200" cy="2325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0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967" y="457200"/>
            <a:ext cx="7754713" cy="1371600"/>
          </a:xfrm>
        </p:spPr>
        <p:txBody>
          <a:bodyPr/>
          <a:lstStyle/>
          <a:p>
            <a:r>
              <a:rPr lang="bg-BG" sz="3600" dirty="0"/>
              <a:t>ИЗБИРАТЕЛНИ ПРАВА</a:t>
            </a:r>
            <a:r>
              <a:rPr lang="bg-BG" dirty="0"/>
              <a:t/>
            </a:r>
            <a:br>
              <a:rPr lang="bg-BG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066799"/>
            <a:ext cx="62254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/>
              <a:t>“Всеки гражданин на Съюза, пребиваващ в държава-членка. Не която не </a:t>
            </a:r>
            <a:r>
              <a:rPr lang="ru-RU" i="1" dirty="0" smtClean="0"/>
              <a:t>е гражданин</a:t>
            </a:r>
            <a:r>
              <a:rPr lang="ru-RU" i="1" dirty="0"/>
              <a:t>, има право да избира и да бъде избран в местни избори </a:t>
            </a:r>
            <a:r>
              <a:rPr lang="ru-RU" i="1" dirty="0" smtClean="0"/>
              <a:t>в държава- членка</a:t>
            </a:r>
            <a:r>
              <a:rPr lang="ru-RU" i="1" dirty="0"/>
              <a:t>, на територията на която </a:t>
            </a:r>
            <a:r>
              <a:rPr lang="ru-RU" i="1" dirty="0" smtClean="0"/>
              <a:t>живее, при </a:t>
            </a:r>
            <a:r>
              <a:rPr lang="ru-RU" i="1" dirty="0"/>
              <a:t>същите условия, както </a:t>
            </a:r>
            <a:r>
              <a:rPr lang="ru-RU" i="1" dirty="0" smtClean="0"/>
              <a:t>и гражданите </a:t>
            </a:r>
            <a:r>
              <a:rPr lang="ru-RU" i="1" dirty="0"/>
              <a:t>на тази държава.”(</a:t>
            </a:r>
            <a:r>
              <a:rPr lang="ru-RU" dirty="0"/>
              <a:t>ДЕО, чл. 19 (1</a:t>
            </a:r>
            <a:r>
              <a:rPr lang="ru-RU" dirty="0" smtClean="0"/>
              <a:t>))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 algn="r">
              <a:lnSpc>
                <a:spcPct val="150000"/>
              </a:lnSpc>
            </a:pPr>
            <a:endParaRPr lang="ru-RU" i="1" dirty="0" smtClean="0"/>
          </a:p>
          <a:p>
            <a:pPr algn="r">
              <a:lnSpc>
                <a:spcPct val="150000"/>
              </a:lnSpc>
            </a:pPr>
            <a:endParaRPr lang="ru-RU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74" y="3581400"/>
            <a:ext cx="6286500" cy="292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15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56263" cy="1054250"/>
          </a:xfrm>
        </p:spPr>
        <p:txBody>
          <a:bodyPr/>
          <a:lstStyle/>
          <a:p>
            <a:r>
              <a:rPr lang="bg-BG" sz="3600" dirty="0" smtClean="0"/>
              <a:t>Права на европейския гражданин: Харта на основните права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69475"/>
            <a:ext cx="8534400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Освен споменатите права, свързани с правото на глас, </a:t>
            </a:r>
          </a:p>
          <a:p>
            <a:pPr algn="ctr"/>
            <a:r>
              <a:rPr lang="bg-BG" b="1" dirty="0" smtClean="0"/>
              <a:t>европейските граждани имат: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g-BG" dirty="0" smtClean="0"/>
              <a:t> Право на свободно придвижване и пребиваване на територията на Съюза;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g-BG" dirty="0" smtClean="0"/>
              <a:t>Право на дипломатическа и консулска защита извън Съюза;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g-BG" dirty="0" smtClean="0"/>
              <a:t>Право да сезират </a:t>
            </a:r>
            <a:r>
              <a:rPr lang="bg-BG" u="sng" dirty="0" smtClean="0"/>
              <a:t>Европейския омбудсман;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g-BG" dirty="0" smtClean="0"/>
              <a:t>Право да се обръщат към институциите и ограните на Съюза на всеки един от езиците на Съюза и да получават отговор на същия език;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g-BG" dirty="0" smtClean="0"/>
              <a:t>Право на достъп до документи на Съюза и др.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" y="4920469"/>
            <a:ext cx="9100577" cy="190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70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 smtClean="0"/>
              <a:t>Какво представлява ,,Хартата на основните права на съюза‘‘?</a:t>
            </a:r>
            <a:endParaRPr lang="en-US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r="5420"/>
          <a:stretch/>
        </p:blipFill>
        <p:spPr bwMode="auto">
          <a:xfrm>
            <a:off x="5409281" y="2286000"/>
            <a:ext cx="3734719" cy="312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608" y="2415987"/>
            <a:ext cx="5315772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200150" lvl="2" indent="-285750" algn="r">
              <a:buFont typeface="Arial" pitchFamily="34" charset="0"/>
              <a:buChar char="•"/>
            </a:pPr>
            <a:r>
              <a:rPr lang="bg-BG" sz="2000" i="1" smtClean="0"/>
              <a:t>Прогласена е на</a:t>
            </a:r>
            <a:r>
              <a:rPr lang="bg-BG" sz="2000" i="1" smtClean="0"/>
              <a:t> </a:t>
            </a:r>
            <a:r>
              <a:rPr lang="bg-BG" sz="2000" i="1" dirty="0" smtClean="0"/>
              <a:t>7 декември </a:t>
            </a:r>
            <a:r>
              <a:rPr lang="bg-BG" sz="2000" i="1" dirty="0" smtClean="0"/>
              <a:t>2000г. </a:t>
            </a:r>
          </a:p>
          <a:p>
            <a:pPr marL="1200150" lvl="2" indent="-285750" algn="r">
              <a:buFont typeface="Arial" pitchFamily="34" charset="0"/>
              <a:buChar char="•"/>
            </a:pPr>
            <a:r>
              <a:rPr lang="bg-BG" sz="2000" i="1" dirty="0" smtClean="0"/>
              <a:t>Изработвана от конвент, състоящ се от 62-ма членове.</a:t>
            </a:r>
            <a:r>
              <a:rPr lang="ru-RU" sz="2000" i="1" dirty="0"/>
              <a:t> </a:t>
            </a:r>
            <a:r>
              <a:rPr lang="ru-RU" sz="2000" i="1" dirty="0" smtClean="0"/>
              <a:t> 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ru-RU" sz="2000" i="1" dirty="0" smtClean="0"/>
              <a:t>Придобива </a:t>
            </a:r>
            <a:r>
              <a:rPr lang="ru-RU" sz="2000" i="1" dirty="0" smtClean="0"/>
              <a:t>правна сила </a:t>
            </a:r>
            <a:r>
              <a:rPr lang="ru-RU" sz="2000" dirty="0"/>
              <a:t>считано от датата на влизане в </a:t>
            </a:r>
            <a:r>
              <a:rPr lang="ru-RU" sz="2000" dirty="0" smtClean="0"/>
              <a:t>действие </a:t>
            </a:r>
            <a:r>
              <a:rPr lang="ru-RU" sz="2000" dirty="0"/>
              <a:t>на Договора от Лисабон.</a:t>
            </a:r>
            <a:r>
              <a:rPr lang="ru-RU" sz="2000" i="1" dirty="0" smtClean="0"/>
              <a:t>.  </a:t>
            </a:r>
            <a:endParaRPr lang="ru-RU" sz="2000" i="1" dirty="0" smtClean="0"/>
          </a:p>
          <a:p>
            <a:pPr marL="285750" indent="-285750" algn="r">
              <a:buFont typeface="Arial" pitchFamily="34" charset="0"/>
              <a:buChar char="•"/>
            </a:pPr>
            <a:r>
              <a:rPr lang="ru-RU" sz="2000" i="1" dirty="0" smtClean="0"/>
              <a:t>Представлява </a:t>
            </a:r>
            <a:r>
              <a:rPr lang="ru-RU" sz="2000" i="1" dirty="0"/>
              <a:t>своеобразен ‘‘каталог на правата‘‘, където за първи път са обединени </a:t>
            </a:r>
            <a:r>
              <a:rPr lang="ru-RU" sz="2000" b="1" i="1" dirty="0"/>
              <a:t>гражданските, политическите, икономическите и социални</a:t>
            </a:r>
            <a:r>
              <a:rPr lang="ru-RU" sz="2000" i="1" dirty="0"/>
              <a:t> права.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318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56263" cy="1054250"/>
          </a:xfrm>
        </p:spPr>
        <p:txBody>
          <a:bodyPr/>
          <a:lstStyle/>
          <a:p>
            <a:r>
              <a:rPr lang="ru-RU" dirty="0"/>
              <a:t>,,</a:t>
            </a:r>
            <a:r>
              <a:rPr lang="ru-RU" sz="3600" dirty="0"/>
              <a:t>Хартата на основните права на съюза</a:t>
            </a:r>
            <a:r>
              <a:rPr lang="ru-RU" sz="3600" dirty="0" smtClean="0"/>
              <a:t>‘‘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935995" y="2286000"/>
            <a:ext cx="6019800" cy="3046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2400" dirty="0" smtClean="0"/>
              <a:t>Част 1: Достойнство</a:t>
            </a:r>
          </a:p>
          <a:p>
            <a:r>
              <a:rPr lang="bg-BG" sz="2400" dirty="0" smtClean="0"/>
              <a:t>Част 2: Свободи</a:t>
            </a:r>
          </a:p>
          <a:p>
            <a:r>
              <a:rPr lang="bg-BG" sz="2400" dirty="0" smtClean="0"/>
              <a:t>Част 3: Равенство</a:t>
            </a:r>
          </a:p>
          <a:p>
            <a:r>
              <a:rPr lang="bg-BG" sz="2400" dirty="0" smtClean="0"/>
              <a:t>Част 4: Солидарност</a:t>
            </a:r>
          </a:p>
          <a:p>
            <a:r>
              <a:rPr lang="bg-BG" sz="2400" dirty="0" smtClean="0"/>
              <a:t>Част 5: Граждански права</a:t>
            </a:r>
          </a:p>
          <a:p>
            <a:r>
              <a:rPr lang="bg-BG" sz="2400" dirty="0" smtClean="0"/>
              <a:t>Част 6: Правосъдие</a:t>
            </a:r>
          </a:p>
          <a:p>
            <a:r>
              <a:rPr lang="bg-BG" sz="2400" dirty="0" smtClean="0"/>
              <a:t>Част 7: Общи разпоредби при тълкуването и прилагането на хартата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3" y="923581"/>
            <a:ext cx="2760070" cy="3874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52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544" y="1259799"/>
            <a:ext cx="7754713" cy="838200"/>
          </a:xfrm>
        </p:spPr>
        <p:txBody>
          <a:bodyPr/>
          <a:lstStyle/>
          <a:p>
            <a:r>
              <a:rPr lang="ru-RU" sz="3600" dirty="0"/>
              <a:t>Хартата е в сила за: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1678899"/>
            <a:ext cx="4419600" cy="25853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Институциите, органите и агенциите на Съюза;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Държавните-членки- в случаите, когато прилагат Европейското законодателство.</a:t>
            </a:r>
          </a:p>
          <a:p>
            <a:r>
              <a:rPr lang="bg-BG" i="1" dirty="0" smtClean="0"/>
              <a:t>В сила означава, че те трябва да спазват тези права. Дали се спазват, следи Съдът на ЕС.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98513"/>
            <a:ext cx="3170237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06900"/>
            <a:ext cx="784860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09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228600"/>
            <a:ext cx="7756263" cy="1395806"/>
          </a:xfrm>
        </p:spPr>
        <p:txBody>
          <a:bodyPr/>
          <a:lstStyle/>
          <a:p>
            <a:r>
              <a:rPr lang="bg-BG" sz="3600" dirty="0" smtClean="0"/>
              <a:t>Присъединяване на съюза към европейската конвенция за правата на човека(ЕКПЧ)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04790" y="2530207"/>
            <a:ext cx="59436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i="1" dirty="0" smtClean="0"/>
              <a:t>С Конституцията  Съюзът става юридическо лице и вече може да се присъедини към Конвенцията. Това присъединяване е заложено в самия текст на Конституцията. Хартата е изградена на базата на ЕКПЧ. Обхванати са гражданските и политическите права, които са дефинирани от Конвенцията, но са включени и допълнени области, като: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bg-BG" b="1" dirty="0" smtClean="0"/>
              <a:t>Социални права на работниците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bg-BG" b="1" dirty="0" smtClean="0"/>
              <a:t>Защита на околната среда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bg-BG" b="1" dirty="0" smtClean="0"/>
              <a:t>Право на добро управление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bg-BG" b="1" dirty="0" smtClean="0"/>
              <a:t>Защита на личните данни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bg-BG" b="1" dirty="0" smtClean="0"/>
              <a:t>Биоетика и др.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57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816236" cy="5257800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bg-BG" sz="4000" dirty="0" smtClean="0"/>
              <a:t>Източници:</a:t>
            </a: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,,Европа на гражданите‘‘</a:t>
            </a:r>
            <a:r>
              <a:rPr lang="bg-BG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bg-BG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bg-BG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,,Знания за ЕС‘‘</a:t>
            </a:r>
            <a:r>
              <a:rPr lang="bg-BG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bg-BG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800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http://europa.eu</a:t>
            </a:r>
            <a:r>
              <a:rPr lang="en-US" sz="1800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bg-BG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bg-BG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http://</a:t>
            </a:r>
            <a:r>
              <a:rPr lang="en-US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www.bgpravo.com/2009/12/2_27.html</a:t>
            </a:r>
            <a:r>
              <a:rPr lang="bg-BG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bg-BG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http://eur-lex.europa.eu/legal-content/BG/TXT/HTML/?uri=CELEX:12012P/TXT</a:t>
            </a:r>
            <a:r>
              <a:rPr lang="bg-BG" sz="1800" dirty="0" smtClean="0"/>
              <a:t/>
            </a:r>
            <a:br>
              <a:rPr lang="bg-BG" sz="1800" dirty="0" smtClean="0"/>
            </a:br>
            <a:r>
              <a:rPr lang="en-US" sz="1800" dirty="0"/>
              <a:t>http://www.europarl.europa.eu/aboutparliament/bg/20150201PVL00015/%D0%9F%D1%80%D0%B0%D0%B2%D0%B0-%D0%BD%D0%B0-%D1%87%D0%BE%D0%B2%D0%B5%D0%BA%D0%B0#hr_fundamental</a:t>
            </a:r>
            <a:r>
              <a:rPr lang="bg-BG" sz="1800" dirty="0" smtClean="0"/>
              <a:t/>
            </a:r>
            <a:br>
              <a:rPr lang="bg-BG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398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Custom 32">
      <a:dk1>
        <a:srgbClr val="0042CD"/>
      </a:dk1>
      <a:lt1>
        <a:srgbClr val="D0F1FE"/>
      </a:lt1>
      <a:dk2>
        <a:srgbClr val="002676"/>
      </a:dk2>
      <a:lt2>
        <a:srgbClr val="FFFFFF"/>
      </a:lt2>
      <a:accent1>
        <a:srgbClr val="0192CD"/>
      </a:accent1>
      <a:accent2>
        <a:srgbClr val="E40059"/>
      </a:accent2>
      <a:accent3>
        <a:srgbClr val="F8DFFF"/>
      </a:accent3>
      <a:accent4>
        <a:srgbClr val="0192CD"/>
      </a:accent4>
      <a:accent5>
        <a:srgbClr val="005BD3"/>
      </a:accent5>
      <a:accent6>
        <a:srgbClr val="00349E"/>
      </a:accent6>
      <a:hlink>
        <a:srgbClr val="17BBFD"/>
      </a:hlink>
      <a:folHlink>
        <a:srgbClr val="E40059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1184</TotalTime>
  <Words>458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Гражданското общество  и правата на човека:  Индивидуални и колективни права </vt:lpstr>
      <vt:lpstr>Кой е европейски гражданин?</vt:lpstr>
      <vt:lpstr>ИЗБИРАТЕЛНИ ПРАВА </vt:lpstr>
      <vt:lpstr>Права на европейския гражданин: Харта на основните права</vt:lpstr>
      <vt:lpstr>Какво представлява ,,Хартата на основните права на съюза‘‘?</vt:lpstr>
      <vt:lpstr>,,Хартата на основните права на съюза‘‘</vt:lpstr>
      <vt:lpstr>Хартата е в сила за: </vt:lpstr>
      <vt:lpstr>Присъединяване на съюза към европейската конвенция за правата на човека(ЕКПЧ)</vt:lpstr>
      <vt:lpstr>Източници: ,,Европа на гражданите‘‘ ,,Знания за ЕС‘‘ http://europa.eu/ http://www.bgpravo.com/2009/12/2_27.html http://eur-lex.europa.eu/legal-content/BG/TXT/HTML/?uri=CELEX:12012P/TXT http://www.europarl.europa.eu/aboutparliament/bg/20150201PVL00015/%D0%9F%D1%80%D0%B0%D0%B2%D0%B0-%D0%BD%D0%B0-%D1%87%D0%BE%D0%B2%D0%B5%D0%BA%D0%B0#hr_fundamental </vt:lpstr>
      <vt:lpstr>Изготвила:  Мария Перчемлиева,  11в клас Езикова гимназия „Пейо Яворов“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Гражданското общество  и правата на човека: Индивидуални и колективни права </dc:title>
  <dc:creator>admin</dc:creator>
  <cp:lastModifiedBy>dell</cp:lastModifiedBy>
  <cp:revision>26</cp:revision>
  <dcterms:created xsi:type="dcterms:W3CDTF">2006-08-16T00:00:00Z</dcterms:created>
  <dcterms:modified xsi:type="dcterms:W3CDTF">2016-04-02T14:17:12Z</dcterms:modified>
</cp:coreProperties>
</file>