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4" r:id="rId16"/>
    <p:sldId id="286" r:id="rId17"/>
    <p:sldId id="285" r:id="rId18"/>
    <p:sldId id="287" r:id="rId19"/>
    <p:sldId id="288" r:id="rId20"/>
    <p:sldId id="289" r:id="rId21"/>
    <p:sldId id="271" r:id="rId22"/>
    <p:sldId id="291" r:id="rId23"/>
    <p:sldId id="290" r:id="rId24"/>
    <p:sldId id="292" r:id="rId2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0F4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6" d="100"/>
          <a:sy n="76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AF21-3DC7-4EDC-8BA8-72BAE629BB5A}" type="datetimeFigureOut">
              <a:rPr lang="bg-BG" smtClean="0"/>
              <a:pPr/>
              <a:t>25.5.2016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7F296-6919-42DA-9032-24371E57ED3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l.php?u=http://www.coe.int/t/dgap/localdemocracy/Strategy_Innovation/Strategy_Brochure_Bulgarian.pdf&amp;h=GAQFb_B9i" TargetMode="External"/><Relationship Id="rId2" Type="http://schemas.openxmlformats.org/officeDocument/2006/relationships/hyperlink" Target="https://bg.wikipedia.org/wiki/%D0%93%D1%80%D0%B0%D0%B6%D0%B4%D0%B0%D0%BD%D1%81%D0%BA%D0%BE_%D0%BE%D0%B1%D1%89%D0%B5%D1%81%D1%82%D0%B2%D0%B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714908"/>
          </a:xfrm>
        </p:spPr>
        <p:txBody>
          <a:bodyPr>
            <a:normAutofit/>
          </a:bodyPr>
          <a:lstStyle/>
          <a:p>
            <a:r>
              <a:rPr lang="bg-BG" sz="4800" b="1" dirty="0" smtClean="0">
                <a:solidFill>
                  <a:srgbClr val="90F42C"/>
                </a:solidFill>
              </a:rPr>
              <a:t>Демократичното управление  </a:t>
            </a:r>
            <a:br>
              <a:rPr lang="bg-BG" sz="4800" b="1" dirty="0" smtClean="0">
                <a:solidFill>
                  <a:srgbClr val="90F42C"/>
                </a:solidFill>
              </a:rPr>
            </a:br>
            <a:r>
              <a:rPr lang="bg-BG" sz="4800" b="1" dirty="0" smtClean="0">
                <a:solidFill>
                  <a:srgbClr val="90F42C"/>
                </a:solidFill>
              </a:rPr>
              <a:t>и</a:t>
            </a:r>
            <a:br>
              <a:rPr lang="bg-BG" sz="4800" b="1" dirty="0" smtClean="0">
                <a:solidFill>
                  <a:srgbClr val="90F42C"/>
                </a:solidFill>
              </a:rPr>
            </a:br>
            <a:r>
              <a:rPr lang="bg-BG" sz="4800" b="1" dirty="0" smtClean="0">
                <a:solidFill>
                  <a:srgbClr val="90F42C"/>
                </a:solidFill>
              </a:rPr>
              <a:t> гражанското общество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9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643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Устойчивост</a:t>
            </a:r>
            <a:r>
              <a:rPr lang="ru-RU" sz="2800" b="1" i="1" dirty="0" smtClean="0">
                <a:solidFill>
                  <a:srgbClr val="0070C0"/>
                </a:solidFill>
              </a:rPr>
              <a:t> и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дългосрочна</a:t>
            </a:r>
            <a:r>
              <a:rPr lang="ru-RU" sz="2800" b="1" i="1" dirty="0" smtClean="0">
                <a:solidFill>
                  <a:srgbClr val="0070C0"/>
                </a:solidFill>
              </a:rPr>
              <a:t> ориентация </a:t>
            </a:r>
            <a:endParaRPr lang="ru-RU" sz="2800" b="1" i="1" dirty="0">
              <a:solidFill>
                <a:srgbClr val="0070C0"/>
              </a:solidFill>
            </a:endParaRP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осигури</a:t>
            </a:r>
            <a:r>
              <a:rPr lang="ru-RU" sz="2800" i="1" dirty="0" smtClean="0">
                <a:solidFill>
                  <a:srgbClr val="0070C0"/>
                </a:solidFill>
              </a:rPr>
              <a:t> обща </a:t>
            </a:r>
            <a:r>
              <a:rPr lang="ru-RU" sz="2800" i="1" dirty="0" err="1" smtClean="0">
                <a:solidFill>
                  <a:srgbClr val="0070C0"/>
                </a:solidFill>
              </a:rPr>
              <a:t>дългосрочна</a:t>
            </a:r>
            <a:r>
              <a:rPr lang="ru-RU" sz="2800" i="1" dirty="0" smtClean="0">
                <a:solidFill>
                  <a:srgbClr val="0070C0"/>
                </a:solidFill>
              </a:rPr>
              <a:t> перспектива за </a:t>
            </a:r>
            <a:r>
              <a:rPr lang="ru-RU" sz="2800" i="1" dirty="0" err="1" smtClean="0">
                <a:solidFill>
                  <a:srgbClr val="0070C0"/>
                </a:solidFill>
              </a:rPr>
              <a:t>бъдещето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местната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общност</a:t>
            </a:r>
            <a:r>
              <a:rPr lang="ru-RU" sz="2800" i="1" dirty="0" smtClean="0">
                <a:solidFill>
                  <a:srgbClr val="0070C0"/>
                </a:solidFill>
              </a:rPr>
              <a:t> при </a:t>
            </a:r>
            <a:r>
              <a:rPr lang="ru-RU" sz="2800" i="1" dirty="0" err="1" smtClean="0">
                <a:solidFill>
                  <a:srgbClr val="0070C0"/>
                </a:solidFill>
              </a:rPr>
              <a:t>отчитане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непосредствените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й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нужди</a:t>
            </a:r>
            <a:r>
              <a:rPr lang="ru-RU" sz="2800" i="1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10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Разумно финансово управление </a:t>
            </a:r>
            <a:endParaRPr lang="ru-RU" sz="2800" b="1" i="1" dirty="0">
              <a:solidFill>
                <a:srgbClr val="0070C0"/>
              </a:solidFill>
            </a:endParaRP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следи за </a:t>
            </a:r>
            <a:r>
              <a:rPr lang="ru-RU" sz="2800" i="1" dirty="0" err="1" smtClean="0">
                <a:solidFill>
                  <a:srgbClr val="0070C0"/>
                </a:solidFill>
              </a:rPr>
              <a:t>целесъобразност</a:t>
            </a:r>
            <a:r>
              <a:rPr lang="ru-RU" sz="2800" i="1" dirty="0" smtClean="0">
                <a:solidFill>
                  <a:srgbClr val="0070C0"/>
                </a:solidFill>
              </a:rPr>
              <a:t> при </a:t>
            </a:r>
            <a:r>
              <a:rPr lang="ru-RU" sz="2800" i="1" dirty="0" err="1" smtClean="0">
                <a:solidFill>
                  <a:srgbClr val="0070C0"/>
                </a:solidFill>
              </a:rPr>
              <a:t>финансовото</a:t>
            </a:r>
            <a:r>
              <a:rPr lang="ru-RU" sz="2800" i="1" dirty="0" smtClean="0">
                <a:solidFill>
                  <a:srgbClr val="0070C0"/>
                </a:solidFill>
              </a:rPr>
              <a:t> управление, </a:t>
            </a:r>
            <a:r>
              <a:rPr lang="ru-RU" sz="2800" i="1" dirty="0" err="1" smtClean="0">
                <a:solidFill>
                  <a:srgbClr val="0070C0"/>
                </a:solidFill>
              </a:rPr>
              <a:t>включително</a:t>
            </a:r>
            <a:r>
              <a:rPr lang="ru-RU" sz="2800" i="1" dirty="0" smtClean="0">
                <a:solidFill>
                  <a:srgbClr val="0070C0"/>
                </a:solidFill>
              </a:rPr>
              <a:t> при </a:t>
            </a:r>
            <a:r>
              <a:rPr lang="ru-RU" sz="2800" i="1" dirty="0" err="1" smtClean="0">
                <a:solidFill>
                  <a:srgbClr val="0070C0"/>
                </a:solidFill>
              </a:rPr>
              <a:t>сключването</a:t>
            </a:r>
            <a:r>
              <a:rPr lang="ru-RU" sz="2800" i="1" dirty="0" smtClean="0">
                <a:solidFill>
                  <a:srgbClr val="0070C0"/>
                </a:solidFill>
              </a:rPr>
              <a:t> на договори и </a:t>
            </a:r>
            <a:r>
              <a:rPr lang="ru-RU" sz="2800" i="1" dirty="0" err="1" smtClean="0">
                <a:solidFill>
                  <a:srgbClr val="0070C0"/>
                </a:solidFill>
              </a:rPr>
              <a:t>използване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заеми</a:t>
            </a:r>
            <a:r>
              <a:rPr lang="ru-RU" sz="2800" i="1" dirty="0" smtClean="0">
                <a:solidFill>
                  <a:srgbClr val="0070C0"/>
                </a:solidFill>
              </a:rPr>
              <a:t>, при </a:t>
            </a:r>
            <a:r>
              <a:rPr lang="ru-RU" sz="2800" i="1" dirty="0" err="1" smtClean="0">
                <a:solidFill>
                  <a:srgbClr val="0070C0"/>
                </a:solidFill>
              </a:rPr>
              <a:t>изчисляването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ресурсите</a:t>
            </a:r>
            <a:r>
              <a:rPr lang="ru-RU" sz="2800" i="1" dirty="0" smtClean="0">
                <a:solidFill>
                  <a:srgbClr val="0070C0"/>
                </a:solidFill>
              </a:rPr>
              <a:t>, приходите и </a:t>
            </a:r>
            <a:r>
              <a:rPr lang="ru-RU" sz="2800" i="1" dirty="0" err="1" smtClean="0">
                <a:solidFill>
                  <a:srgbClr val="0070C0"/>
                </a:solidFill>
              </a:rPr>
              <a:t>резервите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и</a:t>
            </a:r>
            <a:r>
              <a:rPr lang="ru-RU" sz="2800" i="1" dirty="0" smtClean="0">
                <a:solidFill>
                  <a:srgbClr val="0070C0"/>
                </a:solidFill>
              </a:rPr>
              <a:t> при </a:t>
            </a:r>
            <a:r>
              <a:rPr lang="ru-RU" sz="2800" i="1" dirty="0" err="1" smtClean="0">
                <a:solidFill>
                  <a:srgbClr val="0070C0"/>
                </a:solidFill>
              </a:rPr>
              <a:t>използването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извънредните</a:t>
            </a:r>
            <a:r>
              <a:rPr lang="ru-RU" sz="2800" i="1" dirty="0" smtClean="0">
                <a:solidFill>
                  <a:srgbClr val="0070C0"/>
                </a:solidFill>
              </a:rPr>
              <a:t> приходи. 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11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2285992"/>
            <a:ext cx="8715436" cy="384017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Човешки</a:t>
            </a:r>
            <a:r>
              <a:rPr lang="ru-RU" sz="2800" b="1" i="1" dirty="0" smtClean="0">
                <a:solidFill>
                  <a:srgbClr val="0070C0"/>
                </a:solidFill>
              </a:rPr>
              <a:t> права,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културно</a:t>
            </a:r>
            <a:r>
              <a:rPr lang="ru-RU" sz="2800" b="1" i="1" dirty="0" smtClean="0">
                <a:solidFill>
                  <a:srgbClr val="0070C0"/>
                </a:solidFill>
              </a:rPr>
              <a:t> разнообразие и </a:t>
            </a:r>
          </a:p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социално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сближаване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Местната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власт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следва</a:t>
            </a:r>
            <a:r>
              <a:rPr lang="ru-RU" sz="2800" i="1" dirty="0" smtClean="0">
                <a:solidFill>
                  <a:srgbClr val="0070C0"/>
                </a:solidFill>
              </a:rPr>
              <a:t> да </a:t>
            </a:r>
            <a:r>
              <a:rPr lang="ru-RU" sz="2800" i="1" dirty="0" err="1" smtClean="0">
                <a:solidFill>
                  <a:srgbClr val="0070C0"/>
                </a:solidFill>
              </a:rPr>
              <a:t>зачита</a:t>
            </a:r>
            <a:r>
              <a:rPr lang="ru-RU" sz="2800" i="1" dirty="0" smtClean="0">
                <a:solidFill>
                  <a:srgbClr val="0070C0"/>
                </a:solidFill>
              </a:rPr>
              <a:t>, </a:t>
            </a:r>
            <a:r>
              <a:rPr lang="ru-RU" sz="2800" i="1" dirty="0" err="1" smtClean="0">
                <a:solidFill>
                  <a:srgbClr val="0070C0"/>
                </a:solidFill>
              </a:rPr>
              <a:t>защитава</a:t>
            </a:r>
            <a:r>
              <a:rPr lang="ru-RU" sz="2800" i="1" dirty="0" smtClean="0">
                <a:solidFill>
                  <a:srgbClr val="0070C0"/>
                </a:solidFill>
              </a:rPr>
              <a:t> и </a:t>
            </a:r>
            <a:r>
              <a:rPr lang="ru-RU" sz="2800" i="1" dirty="0" err="1" smtClean="0">
                <a:solidFill>
                  <a:srgbClr val="0070C0"/>
                </a:solidFill>
              </a:rPr>
              <a:t>прилага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човешките</a:t>
            </a:r>
            <a:r>
              <a:rPr lang="ru-RU" sz="2800" i="1" dirty="0" smtClean="0">
                <a:solidFill>
                  <a:srgbClr val="0070C0"/>
                </a:solidFill>
              </a:rPr>
              <a:t> права</a:t>
            </a:r>
            <a:r>
              <a:rPr lang="en-US" sz="2800" i="1" dirty="0" smtClean="0">
                <a:solidFill>
                  <a:srgbClr val="0070C0"/>
                </a:solidFill>
              </a:rPr>
              <a:t>.</a:t>
            </a:r>
            <a:endParaRPr lang="ru-RU" sz="2800" i="1" dirty="0">
              <a:solidFill>
                <a:srgbClr val="0070C0"/>
              </a:solidFill>
            </a:endParaRPr>
          </a:p>
          <a:p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Културното</a:t>
            </a:r>
            <a:r>
              <a:rPr lang="ru-RU" sz="2800" i="1" dirty="0" smtClean="0">
                <a:solidFill>
                  <a:srgbClr val="0070C0"/>
                </a:solidFill>
              </a:rPr>
              <a:t> разнообразие </a:t>
            </a:r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приема </a:t>
            </a:r>
            <a:r>
              <a:rPr lang="ru-RU" sz="2800" i="1" dirty="0" err="1" smtClean="0">
                <a:solidFill>
                  <a:srgbClr val="0070C0"/>
                </a:solidFill>
              </a:rPr>
              <a:t>като</a:t>
            </a:r>
            <a:r>
              <a:rPr lang="ru-RU" sz="2800" i="1" dirty="0" smtClean="0">
                <a:solidFill>
                  <a:srgbClr val="0070C0"/>
                </a:solidFill>
              </a:rPr>
              <a:t> преимущество. </a:t>
            </a: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насърчават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социалното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сближаване</a:t>
            </a:r>
            <a:r>
              <a:rPr lang="ru-RU" sz="2800" i="1" dirty="0" smtClean="0">
                <a:solidFill>
                  <a:srgbClr val="0070C0"/>
                </a:solidFill>
              </a:rPr>
              <a:t> и </a:t>
            </a:r>
            <a:r>
              <a:rPr lang="ru-RU" sz="2800" i="1" dirty="0" err="1" smtClean="0">
                <a:solidFill>
                  <a:srgbClr val="0070C0"/>
                </a:solidFill>
              </a:rPr>
              <a:t>интеграцията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непривилегированите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райони</a:t>
            </a:r>
            <a:r>
              <a:rPr lang="ru-RU" sz="2800" i="1" dirty="0" smtClean="0">
                <a:solidFill>
                  <a:srgbClr val="0070C0"/>
                </a:solidFill>
              </a:rPr>
              <a:t>. 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12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Отговорност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endParaRPr lang="ru-RU" sz="2800" i="1" dirty="0">
              <a:solidFill>
                <a:srgbClr val="0070C0"/>
              </a:solidFill>
            </a:endParaRP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</a:t>
            </a:r>
            <a:r>
              <a:rPr lang="ru-RU" sz="2800" i="1" dirty="0" err="1" smtClean="0">
                <a:solidFill>
                  <a:srgbClr val="0070C0"/>
                </a:solidFill>
              </a:rPr>
              <a:t>съществуват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ефективни</a:t>
            </a:r>
            <a:r>
              <a:rPr lang="ru-RU" sz="2800" i="1" dirty="0" smtClean="0">
                <a:solidFill>
                  <a:srgbClr val="0070C0"/>
                </a:solidFill>
              </a:rPr>
              <a:t> средства </a:t>
            </a:r>
            <a:r>
              <a:rPr lang="ru-RU" sz="2800" i="1" dirty="0" err="1" smtClean="0">
                <a:solidFill>
                  <a:srgbClr val="0070C0"/>
                </a:solidFill>
              </a:rPr>
              <a:t>срещу</a:t>
            </a:r>
            <a:r>
              <a:rPr lang="ru-RU" sz="2800" i="1" dirty="0" smtClean="0">
                <a:solidFill>
                  <a:srgbClr val="0070C0"/>
                </a:solidFill>
              </a:rPr>
              <a:t> злоупотреби и </a:t>
            </a:r>
            <a:r>
              <a:rPr lang="ru-RU" sz="2800" i="1" dirty="0" err="1" smtClean="0">
                <a:solidFill>
                  <a:srgbClr val="0070C0"/>
                </a:solidFill>
              </a:rPr>
              <a:t>срещу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такива</a:t>
            </a:r>
            <a:r>
              <a:rPr lang="ru-RU" sz="2800" i="1" dirty="0" smtClean="0">
                <a:solidFill>
                  <a:srgbClr val="0070C0"/>
                </a:solidFill>
              </a:rPr>
              <a:t> действия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местните</a:t>
            </a:r>
            <a:r>
              <a:rPr lang="ru-RU" sz="2800" i="1" dirty="0" smtClean="0">
                <a:solidFill>
                  <a:srgbClr val="0070C0"/>
                </a:solidFill>
              </a:rPr>
              <a:t> власти, </a:t>
            </a:r>
            <a:r>
              <a:rPr lang="ru-RU" sz="2800" i="1" dirty="0" err="1" smtClean="0">
                <a:solidFill>
                  <a:srgbClr val="0070C0"/>
                </a:solidFill>
              </a:rPr>
              <a:t>които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накърняват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правата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гражданите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  <a:endParaRPr lang="bg-BG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/>
              <a:t>   </a:t>
            </a:r>
            <a:r>
              <a:rPr lang="bg-BG" i="1" dirty="0" smtClean="0">
                <a:solidFill>
                  <a:schemeClr val="accent1">
                    <a:lumMod val="75000"/>
                  </a:schemeClr>
                </a:solidFill>
              </a:rPr>
              <a:t>Гражданско общество</a:t>
            </a:r>
            <a:endParaRPr lang="bg-BG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 </a:t>
            </a:r>
            <a:r>
              <a:rPr lang="bg-BG" sz="2800" dirty="0" smtClean="0"/>
              <a:t>  </a:t>
            </a:r>
            <a:r>
              <a:rPr lang="en-US" sz="2800" dirty="0" smtClean="0"/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Гражданското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общество е форма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организиран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обществен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живот,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който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е доброволен,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възниква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спонтанно, в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повечето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случаи се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самоиздържа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, независим е от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държавата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 се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подчинява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опрелени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законови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норми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2800" i="1" dirty="0" smtClean="0"/>
              <a:t> </a:t>
            </a:r>
            <a:endParaRPr lang="bg-BG" sz="2800" i="1" dirty="0"/>
          </a:p>
        </p:txBody>
      </p:sp>
      <p:pic>
        <p:nvPicPr>
          <p:cNvPr id="4" name="Картина 3" descr="lcd.alle_.bg-c6427aa168urn-jpg-253-253-cc-dri-lhcbrad2w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357562"/>
            <a:ext cx="3357586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Основните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характеристики на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гражданското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общество</a:t>
            </a:r>
            <a:r>
              <a:rPr lang="ru-RU" i="1" dirty="0" smtClean="0"/>
              <a:t> </a:t>
            </a:r>
            <a:endParaRPr lang="bg-BG" i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Основните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човешки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права в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гражданското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общество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общовалидни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еднакво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достъпни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всеки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Личността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разполага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реални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права за влияние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върху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решенията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управниците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Свободен 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алтернативен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печат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Социален,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икономически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 политически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плурализъм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Честна и независима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съдебна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власт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Търпимост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сътрудничество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компромис</a:t>
            </a:r>
            <a:endParaRPr lang="bg-BG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Американската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концепция за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гражданското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общество 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най-демократична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най-всеобхватна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Тя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опира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традиционното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американско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разбиране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че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политическите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обществените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сили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трябва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да се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контролират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взаимно в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името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оцеляването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на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обществото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bg-BG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331505" y="214290"/>
            <a:ext cx="65268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4000" i="1" dirty="0" smtClean="0">
                <a:solidFill>
                  <a:schemeClr val="accent1">
                    <a:lumMod val="75000"/>
                  </a:schemeClr>
                </a:solidFill>
              </a:rPr>
              <a:t>Американска концепция </a:t>
            </a:r>
          </a:p>
          <a:p>
            <a:pPr algn="ctr"/>
            <a:r>
              <a:rPr lang="bg-BG" sz="4000" i="1" dirty="0" smtClean="0">
                <a:solidFill>
                  <a:schemeClr val="accent1">
                    <a:lumMod val="75000"/>
                  </a:schemeClr>
                </a:solidFill>
              </a:rPr>
              <a:t>за гражданското общество</a:t>
            </a:r>
            <a:endParaRPr lang="bg-BG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Картина 4" descr="15430dobrovol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5" y="4125496"/>
            <a:ext cx="3643339" cy="273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/>
          </a:bodyPr>
          <a:lstStyle/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Съвременната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концепция за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гражданското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общество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отразява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богатата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му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история.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Списъкът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от критерии за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формулирането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гражданското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общество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включва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правни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изисквания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за автономия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личността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 посредничество между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политическата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власт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обществото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bg-BG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357290" y="214290"/>
            <a:ext cx="65268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4000" i="1" dirty="0" smtClean="0">
                <a:solidFill>
                  <a:schemeClr val="accent1">
                    <a:lumMod val="50000"/>
                  </a:schemeClr>
                </a:solidFill>
              </a:rPr>
              <a:t>Съвременната концепция </a:t>
            </a:r>
          </a:p>
          <a:p>
            <a:pPr algn="ctr"/>
            <a:r>
              <a:rPr lang="bg-BG" sz="4000" i="1" dirty="0" smtClean="0">
                <a:solidFill>
                  <a:schemeClr val="accent1">
                    <a:lumMod val="50000"/>
                  </a:schemeClr>
                </a:solidFill>
              </a:rPr>
              <a:t>за гражданското общество</a:t>
            </a:r>
            <a:endParaRPr lang="bg-BG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Картина 4" descr="9853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39" y="4136300"/>
            <a:ext cx="3161805" cy="272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Основата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гражданското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общество 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неговата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двигателна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сила 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частната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собственост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Истинските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шансове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човек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избор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поведението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действието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имат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своя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източник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частната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собственост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bg-BG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428728" y="214290"/>
            <a:ext cx="59305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4000" i="1" dirty="0" smtClean="0">
                <a:solidFill>
                  <a:schemeClr val="accent1">
                    <a:lumMod val="75000"/>
                  </a:schemeClr>
                </a:solidFill>
              </a:rPr>
              <a:t>Основата на </a:t>
            </a:r>
          </a:p>
          <a:p>
            <a:pPr algn="ctr"/>
            <a:r>
              <a:rPr lang="bg-BG" sz="4000" i="1" dirty="0" smtClean="0">
                <a:solidFill>
                  <a:schemeClr val="accent1">
                    <a:lumMod val="75000"/>
                  </a:schemeClr>
                </a:solidFill>
              </a:rPr>
              <a:t>гражданското общество</a:t>
            </a:r>
            <a:endParaRPr lang="bg-BG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Картина 4" descr="toler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726818"/>
            <a:ext cx="3143272" cy="3131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525963"/>
          </a:xfrm>
        </p:spPr>
        <p:txBody>
          <a:bodyPr>
            <a:normAutofit/>
          </a:bodyPr>
          <a:lstStyle/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Гражданското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общество в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неговия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развит вид е общество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равни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хора, в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смисъл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юридическо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равенство между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индивидите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 От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една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страна то 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източник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справедливост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, а от друга 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извор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потребността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от общ интерес.</a:t>
            </a:r>
            <a:endParaRPr lang="bg-BG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928794" y="357166"/>
            <a:ext cx="5240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40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Гражданско общество</a:t>
            </a:r>
            <a:endParaRPr lang="bg-BG" sz="4000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Картина 4" descr="50b54006fe67a92c8b7a860b026e344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429000"/>
            <a:ext cx="5810250" cy="3267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1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/>
              <a:t>     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Прозрачност</a:t>
            </a:r>
            <a:r>
              <a:rPr lang="ru-RU" sz="2800" b="1" i="1" dirty="0" smtClean="0">
                <a:solidFill>
                  <a:srgbClr val="0070C0"/>
                </a:solidFill>
              </a:rPr>
              <a:t> при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провеждането</a:t>
            </a:r>
            <a:r>
              <a:rPr lang="ru-RU" sz="2800" b="1" i="1" dirty="0" smtClean="0">
                <a:solidFill>
                  <a:srgbClr val="0070C0"/>
                </a:solidFill>
              </a:rPr>
              <a:t> на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избори</a:t>
            </a:r>
            <a:r>
              <a:rPr lang="ru-RU" sz="2800" b="1" i="1" dirty="0" smtClean="0">
                <a:solidFill>
                  <a:srgbClr val="0070C0"/>
                </a:solidFill>
              </a:rPr>
              <a:t>,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представителство</a:t>
            </a:r>
            <a:r>
              <a:rPr lang="ru-RU" sz="2800" b="1" i="1" dirty="0" smtClean="0">
                <a:solidFill>
                  <a:srgbClr val="0070C0"/>
                </a:solidFill>
              </a:rPr>
              <a:t> и участие</a:t>
            </a: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Местните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избори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провеждат</a:t>
            </a:r>
            <a:r>
              <a:rPr lang="ru-RU" sz="2800" i="1" dirty="0" smtClean="0">
                <a:solidFill>
                  <a:srgbClr val="0070C0"/>
                </a:solidFill>
              </a:rPr>
              <a:t> без </a:t>
            </a:r>
            <a:r>
              <a:rPr lang="ru-RU" sz="2800" i="1" dirty="0" err="1" smtClean="0">
                <a:solidFill>
                  <a:srgbClr val="0070C0"/>
                </a:solidFill>
              </a:rPr>
              <a:t>манипулации</a:t>
            </a:r>
            <a:r>
              <a:rPr lang="ru-RU" sz="2800" i="1" dirty="0" smtClean="0">
                <a:solidFill>
                  <a:srgbClr val="0070C0"/>
                </a:solidFill>
              </a:rPr>
              <a:t>, свободно и </a:t>
            </a:r>
            <a:r>
              <a:rPr lang="ru-RU" sz="2800" i="1" dirty="0" err="1" smtClean="0">
                <a:solidFill>
                  <a:srgbClr val="0070C0"/>
                </a:solidFill>
              </a:rPr>
              <a:t>безпристрастно</a:t>
            </a:r>
            <a:r>
              <a:rPr lang="ru-RU" sz="2800" i="1" dirty="0" smtClean="0">
                <a:solidFill>
                  <a:srgbClr val="0070C0"/>
                </a:solidFill>
              </a:rPr>
              <a:t>, в </a:t>
            </a:r>
            <a:r>
              <a:rPr lang="ru-RU" sz="2800" i="1" dirty="0" err="1" smtClean="0">
                <a:solidFill>
                  <a:srgbClr val="0070C0"/>
                </a:solidFill>
              </a:rPr>
              <a:t>съответствие</a:t>
            </a:r>
            <a:r>
              <a:rPr lang="ru-RU" sz="2800" i="1" dirty="0" smtClean="0">
                <a:solidFill>
                  <a:srgbClr val="0070C0"/>
                </a:solidFill>
              </a:rPr>
              <a:t> с </a:t>
            </a:r>
            <a:r>
              <a:rPr lang="ru-RU" sz="2800" i="1" dirty="0" err="1" smtClean="0">
                <a:solidFill>
                  <a:srgbClr val="0070C0"/>
                </a:solidFill>
              </a:rPr>
              <a:t>международните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стандарти</a:t>
            </a:r>
            <a:r>
              <a:rPr lang="ru-RU" sz="2800" i="1" dirty="0" smtClean="0">
                <a:solidFill>
                  <a:srgbClr val="0070C0"/>
                </a:solidFill>
              </a:rPr>
              <a:t> и </a:t>
            </a:r>
            <a:r>
              <a:rPr lang="ru-RU" sz="2800" i="1" dirty="0" err="1" smtClean="0">
                <a:solidFill>
                  <a:srgbClr val="0070C0"/>
                </a:solidFill>
              </a:rPr>
              <a:t>националното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законодателство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С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развитието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обществото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, с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усъвършенстването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обществените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отношения, с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развитието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демокрацията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все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повече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се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разширяват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гражданските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права и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свободи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bg-BG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857356" y="428604"/>
            <a:ext cx="5240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4000" i="1" dirty="0" smtClean="0">
                <a:solidFill>
                  <a:schemeClr val="accent1">
                    <a:lumMod val="75000"/>
                  </a:schemeClr>
                </a:solidFill>
              </a:rPr>
              <a:t>Гражданско общество</a:t>
            </a:r>
            <a:endParaRPr lang="bg-BG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Картина 4" descr="discussion_pan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375396"/>
            <a:ext cx="4643470" cy="3482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accent1">
                    <a:lumMod val="50000"/>
                  </a:schemeClr>
                </a:solidFill>
              </a:rPr>
              <a:t>Неправителствена организация</a:t>
            </a:r>
            <a:endParaRPr lang="bg-BG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НПО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 </a:t>
            </a:r>
            <a:r>
              <a:rPr lang="ru-RU" sz="2800" i="1" dirty="0" err="1">
                <a:solidFill>
                  <a:schemeClr val="accent2">
                    <a:lumMod val="75000"/>
                  </a:schemeClr>
                </a:solidFill>
              </a:rPr>
              <a:t>фондация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 или </a:t>
            </a:r>
            <a:r>
              <a:rPr lang="ru-RU" sz="2800" i="1" dirty="0" err="1">
                <a:solidFill>
                  <a:schemeClr val="accent2">
                    <a:lumMod val="75000"/>
                  </a:schemeClr>
                </a:solidFill>
              </a:rPr>
              <a:t>сдружение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 , независимо от </a:t>
            </a:r>
            <a:r>
              <a:rPr lang="ru-RU" sz="2800" i="1" dirty="0" err="1">
                <a:solidFill>
                  <a:schemeClr val="accent2">
                    <a:lumMod val="75000"/>
                  </a:schemeClr>
                </a:solidFill>
              </a:rPr>
              <a:t>управлението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>
                <a:solidFill>
                  <a:schemeClr val="accent2">
                    <a:lumMod val="75000"/>
                  </a:schemeClr>
                </a:solidFill>
              </a:rPr>
              <a:t>държавата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света </a:t>
            </a:r>
            <a:r>
              <a:rPr lang="ru-RU" sz="2800" i="1" dirty="0" err="1">
                <a:solidFill>
                  <a:schemeClr val="accent2">
                    <a:lumMod val="75000"/>
                  </a:schemeClr>
                </a:solidFill>
              </a:rPr>
              <a:t>има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 над 40 000 </a:t>
            </a:r>
            <a:r>
              <a:rPr lang="ru-RU" sz="2800" i="1" dirty="0" err="1">
                <a:solidFill>
                  <a:schemeClr val="accent2">
                    <a:lumMod val="75000"/>
                  </a:schemeClr>
                </a:solidFill>
              </a:rPr>
              <a:t>международни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 НПО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bg-BG" dirty="0"/>
          </a:p>
        </p:txBody>
      </p:sp>
      <p:pic>
        <p:nvPicPr>
          <p:cNvPr id="4" name="Картина 3" descr="ngo-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069920"/>
            <a:ext cx="5357850" cy="3788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accent1">
                    <a:lumMod val="75000"/>
                  </a:schemeClr>
                </a:solidFill>
              </a:rPr>
              <a:t>Обхват на дейностите на НПО</a:t>
            </a:r>
            <a:endParaRPr lang="bg-BG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опазване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околната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среда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защита на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общностни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(например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браншови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интереси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взаимопомощ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помощ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уязвими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групи</a:t>
            </a: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лобизъм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bg-BG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 fontScale="90000"/>
          </a:bodyPr>
          <a:lstStyle/>
          <a:p>
            <a:pPr marL="0" indent="0" algn="l"/>
            <a:r>
              <a:rPr lang="en-US" dirty="0" smtClean="0"/>
              <a:t> </a:t>
            </a:r>
            <a:r>
              <a:rPr lang="bg-BG" sz="2400" dirty="0" smtClean="0">
                <a:solidFill>
                  <a:srgbClr val="FF0000"/>
                </a:solidFill>
              </a:rPr>
              <a:t>източници:</a:t>
            </a:r>
            <a:br>
              <a:rPr lang="bg-BG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http://www.europarl.europa.eu/aboutparliament/bg/20150201PVL00015/%D0%9F%D1%80%D0%B0%D0%B2%D0%B0-%D0%BD%D0%B0-%D1%87%D0%BE%D0%B2%D0%B5%D0%BA%D0%B0#hr_support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en-US" sz="2400" u="sng" dirty="0">
                <a:hlinkClick r:id="rId2"/>
              </a:rPr>
              <a:t>https://bg.wikipedia.org/wiki/%D0%93%D1%80%D0%B0%D0%B6%D0%B4%D0%B0%D0%BD%D1%81%D0%BA%D0%BE_%D0%BE%D0%B1%D1%89%D0%B5%D1%81%D1%82%D0%B2%D0%BE</a:t>
            </a:r>
            <a:r>
              <a:rPr lang="bg-BG" sz="2400" u="sng" dirty="0"/>
              <a:t/>
            </a:r>
            <a:br>
              <a:rPr lang="bg-BG" sz="2400" u="sng" dirty="0"/>
            </a:br>
            <a:r>
              <a:rPr lang="bg-BG" sz="2400" u="sng" dirty="0"/>
              <a:t/>
            </a:r>
            <a:br>
              <a:rPr lang="bg-BG" sz="2400" u="sng" dirty="0"/>
            </a:br>
            <a:r>
              <a:rPr lang="en-US" sz="2400" u="sng" dirty="0">
                <a:solidFill>
                  <a:srgbClr val="3B5998"/>
                </a:solidFill>
                <a:latin typeface="helvetica"/>
                <a:hlinkClick r:id="rId3"/>
              </a:rPr>
              <a:t>http://www.coe.int/t/dgap/localdemocracy/Strategy_Innovation/Strategy_Brochure_Bulgarian.pdf</a:t>
            </a:r>
            <a:r>
              <a:rPr lang="bg-BG" sz="2400" dirty="0"/>
              <a:t/>
            </a:r>
            <a:br>
              <a:rPr lang="bg-BG" sz="2400" dirty="0"/>
            </a:br>
            <a:endParaRPr lang="bg-BG" sz="2400" i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g-BG" sz="4000" dirty="0" smtClean="0">
                <a:solidFill>
                  <a:schemeClr val="accent1"/>
                </a:solidFill>
                <a:latin typeface="+mj-lt"/>
              </a:rPr>
              <a:t>Изготвила:</a:t>
            </a:r>
          </a:p>
          <a:p>
            <a:pPr algn="ctr">
              <a:buNone/>
            </a:pPr>
            <a:r>
              <a:rPr lang="bg-BG" sz="4000" i="1" dirty="0" smtClean="0">
                <a:solidFill>
                  <a:schemeClr val="accent1"/>
                </a:solidFill>
                <a:latin typeface="+mj-lt"/>
              </a:rPr>
              <a:t>Кристина Петрова,</a:t>
            </a:r>
            <a:r>
              <a:rPr lang="en-US" sz="4000" i="1" dirty="0">
                <a:solidFill>
                  <a:schemeClr val="accent1"/>
                </a:solidFill>
              </a:rPr>
              <a:t> </a:t>
            </a:r>
            <a:r>
              <a:rPr lang="en-US" sz="4000" i="1" dirty="0" smtClean="0">
                <a:solidFill>
                  <a:schemeClr val="accent1"/>
                </a:solidFill>
              </a:rPr>
              <a:t>IX</a:t>
            </a:r>
            <a:r>
              <a:rPr lang="bg-BG" sz="4000" i="1" dirty="0" smtClean="0">
                <a:solidFill>
                  <a:schemeClr val="accent1"/>
                </a:solidFill>
              </a:rPr>
              <a:t> клас</a:t>
            </a:r>
            <a:endParaRPr lang="bg-BG" sz="4000" i="1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r>
              <a:rPr lang="bg-BG" sz="4000" i="1" dirty="0" smtClean="0">
                <a:solidFill>
                  <a:schemeClr val="accent1"/>
                </a:solidFill>
                <a:latin typeface="+mj-lt"/>
              </a:rPr>
              <a:t>Езикова гимназия</a:t>
            </a:r>
            <a:r>
              <a:rPr lang="en-US" sz="4000" i="1" dirty="0" smtClean="0">
                <a:solidFill>
                  <a:schemeClr val="accent1"/>
                </a:solidFill>
                <a:latin typeface="+mj-lt"/>
              </a:rPr>
              <a:t>”</a:t>
            </a:r>
            <a:r>
              <a:rPr lang="bg-BG" sz="4000" i="1" dirty="0" smtClean="0">
                <a:solidFill>
                  <a:schemeClr val="accent1"/>
                </a:solidFill>
                <a:latin typeface="+mj-lt"/>
              </a:rPr>
              <a:t>Пейо Яворов</a:t>
            </a:r>
            <a:r>
              <a:rPr lang="en-US" sz="4000" i="1" dirty="0" smtClean="0">
                <a:solidFill>
                  <a:schemeClr val="accent1"/>
                </a:solidFill>
                <a:latin typeface="+mj-lt"/>
              </a:rPr>
              <a:t>”</a:t>
            </a:r>
            <a:endParaRPr lang="bg-BG" sz="4000" i="1" dirty="0" smtClean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2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Отзивчивост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800" i="1" dirty="0" smtClean="0">
                <a:solidFill>
                  <a:srgbClr val="0070C0"/>
                </a:solidFill>
              </a:rPr>
              <a:t>Целите, </a:t>
            </a:r>
            <a:r>
              <a:rPr lang="ru-RU" sz="2800" i="1" dirty="0" err="1" smtClean="0">
                <a:solidFill>
                  <a:srgbClr val="0070C0"/>
                </a:solidFill>
              </a:rPr>
              <a:t>правилата</a:t>
            </a:r>
            <a:r>
              <a:rPr lang="ru-RU" sz="2800" i="1" dirty="0" smtClean="0">
                <a:solidFill>
                  <a:srgbClr val="0070C0"/>
                </a:solidFill>
              </a:rPr>
              <a:t>, </a:t>
            </a:r>
            <a:r>
              <a:rPr lang="ru-RU" sz="2800" i="1" dirty="0" err="1" smtClean="0">
                <a:solidFill>
                  <a:srgbClr val="0070C0"/>
                </a:solidFill>
              </a:rPr>
              <a:t>структурите</a:t>
            </a:r>
            <a:r>
              <a:rPr lang="ru-RU" sz="2800" i="1" dirty="0" smtClean="0">
                <a:solidFill>
                  <a:srgbClr val="0070C0"/>
                </a:solidFill>
              </a:rPr>
              <a:t> и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процедурите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адаптират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към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нуждите</a:t>
            </a:r>
            <a:r>
              <a:rPr lang="ru-RU" sz="2800" i="1" dirty="0" smtClean="0">
                <a:solidFill>
                  <a:srgbClr val="0070C0"/>
                </a:solidFill>
              </a:rPr>
              <a:t> и законно </a:t>
            </a:r>
            <a:r>
              <a:rPr lang="ru-RU" sz="2800" i="1" dirty="0" err="1" smtClean="0">
                <a:solidFill>
                  <a:srgbClr val="0070C0"/>
                </a:solidFill>
              </a:rPr>
              <a:t>обоснованите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очаквания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гражданите</a:t>
            </a:r>
            <a:r>
              <a:rPr lang="ru-RU" sz="2800" i="1" dirty="0" smtClean="0">
                <a:solidFill>
                  <a:srgbClr val="0070C0"/>
                </a:solidFill>
              </a:rPr>
              <a:t>. 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bg-BG" sz="4000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sz="4000" i="1" dirty="0">
                <a:solidFill>
                  <a:srgbClr val="7030A0"/>
                </a:solidFill>
              </a:rPr>
              <a:t>на </a:t>
            </a:r>
            <a:r>
              <a:rPr lang="bg-BG" sz="4000" i="1" dirty="0" smtClean="0">
                <a:solidFill>
                  <a:srgbClr val="7030A0"/>
                </a:solidFill>
              </a:rPr>
              <a:t/>
            </a:r>
            <a:br>
              <a:rPr lang="bg-BG" sz="4000" i="1" dirty="0" smtClean="0">
                <a:solidFill>
                  <a:srgbClr val="7030A0"/>
                </a:solidFill>
              </a:rPr>
            </a:br>
            <a:r>
              <a:rPr lang="bg-BG" sz="4000" i="1" dirty="0" smtClean="0">
                <a:solidFill>
                  <a:srgbClr val="7030A0"/>
                </a:solidFill>
              </a:rPr>
              <a:t>демократичното  управление</a:t>
            </a:r>
            <a:br>
              <a:rPr lang="bg-BG" sz="4000" i="1" dirty="0" smtClean="0">
                <a:solidFill>
                  <a:srgbClr val="7030A0"/>
                </a:solidFill>
              </a:rPr>
            </a:br>
            <a:r>
              <a:rPr lang="bg-BG" sz="3600" b="1" u="sng" dirty="0" smtClean="0">
                <a:solidFill>
                  <a:srgbClr val="7030A0"/>
                </a:solidFill>
              </a:rPr>
              <a:t>Принцип 3</a:t>
            </a:r>
            <a:endParaRPr lang="bg-BG" sz="36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Ефикасност</a:t>
            </a:r>
            <a:r>
              <a:rPr lang="ru-RU" sz="2800" b="1" i="1" dirty="0" smtClean="0">
                <a:solidFill>
                  <a:srgbClr val="0070C0"/>
                </a:solidFill>
              </a:rPr>
              <a:t> и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ефективност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Системите</a:t>
            </a:r>
            <a:r>
              <a:rPr lang="ru-RU" sz="2800" i="1" dirty="0" smtClean="0">
                <a:solidFill>
                  <a:srgbClr val="0070C0"/>
                </a:solidFill>
              </a:rPr>
              <a:t> за управление </a:t>
            </a:r>
            <a:r>
              <a:rPr lang="ru-RU" sz="2800" i="1" dirty="0" err="1" smtClean="0">
                <a:solidFill>
                  <a:srgbClr val="0070C0"/>
                </a:solidFill>
              </a:rPr>
              <a:t>следва</a:t>
            </a:r>
            <a:r>
              <a:rPr lang="ru-RU" sz="2800" i="1" dirty="0" smtClean="0">
                <a:solidFill>
                  <a:srgbClr val="0070C0"/>
                </a:solidFill>
              </a:rPr>
              <a:t> да </a:t>
            </a:r>
            <a:r>
              <a:rPr lang="ru-RU" sz="2800" i="1" dirty="0" err="1" smtClean="0">
                <a:solidFill>
                  <a:srgbClr val="0070C0"/>
                </a:solidFill>
              </a:rPr>
              <a:t>позволяват</a:t>
            </a:r>
            <a:r>
              <a:rPr lang="ru-RU" sz="2800" i="1" dirty="0" smtClean="0">
                <a:solidFill>
                  <a:srgbClr val="0070C0"/>
                </a:solidFill>
              </a:rPr>
              <a:t> оценка и </a:t>
            </a:r>
            <a:r>
              <a:rPr lang="ru-RU" sz="2800" i="1" dirty="0" err="1" smtClean="0">
                <a:solidFill>
                  <a:srgbClr val="0070C0"/>
                </a:solidFill>
              </a:rPr>
              <a:t>повишаване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ефикасността</a:t>
            </a:r>
            <a:r>
              <a:rPr lang="ru-RU" sz="2800" i="1" dirty="0" smtClean="0">
                <a:solidFill>
                  <a:srgbClr val="0070C0"/>
                </a:solidFill>
              </a:rPr>
              <a:t> и </a:t>
            </a:r>
            <a:r>
              <a:rPr lang="ru-RU" sz="2800" i="1" dirty="0" err="1" smtClean="0">
                <a:solidFill>
                  <a:srgbClr val="0070C0"/>
                </a:solidFill>
              </a:rPr>
              <a:t>ефективността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услугите</a:t>
            </a:r>
            <a:r>
              <a:rPr lang="ru-RU" sz="2800" i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Следва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извършват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регулярни</a:t>
            </a:r>
            <a:r>
              <a:rPr lang="ru-RU" sz="2800" i="1" dirty="0" smtClean="0">
                <a:solidFill>
                  <a:srgbClr val="0070C0"/>
                </a:solidFill>
              </a:rPr>
              <a:t> о</a:t>
            </a:r>
            <a:r>
              <a:rPr lang="bg-BG" sz="2800" i="1" dirty="0" smtClean="0">
                <a:solidFill>
                  <a:srgbClr val="0070C0"/>
                </a:solidFill>
              </a:rPr>
              <a:t>п</a:t>
            </a:r>
            <a:r>
              <a:rPr lang="ru-RU" sz="2800" i="1" dirty="0" err="1" smtClean="0">
                <a:solidFill>
                  <a:srgbClr val="0070C0"/>
                </a:solidFill>
              </a:rPr>
              <a:t>ити</a:t>
            </a:r>
            <a:r>
              <a:rPr lang="ru-RU" sz="2800" i="1" dirty="0" smtClean="0">
                <a:solidFill>
                  <a:srgbClr val="0070C0"/>
                </a:solidFill>
              </a:rPr>
              <a:t> за оценка и </a:t>
            </a:r>
            <a:r>
              <a:rPr lang="ru-RU" sz="2800" i="1" dirty="0" err="1" smtClean="0">
                <a:solidFill>
                  <a:srgbClr val="0070C0"/>
                </a:solidFill>
              </a:rPr>
              <a:t>подобряване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изпълнението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  <a:endParaRPr lang="bg-BG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4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Откритост</a:t>
            </a:r>
            <a:r>
              <a:rPr lang="ru-RU" sz="2800" b="1" i="1" dirty="0" smtClean="0">
                <a:solidFill>
                  <a:srgbClr val="0070C0"/>
                </a:solidFill>
              </a:rPr>
              <a:t> и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прозрачност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осигурява</a:t>
            </a:r>
            <a:r>
              <a:rPr lang="ru-RU" sz="2800" i="1" dirty="0" smtClean="0">
                <a:solidFill>
                  <a:srgbClr val="0070C0"/>
                </a:solidFill>
              </a:rPr>
              <a:t> публичен </a:t>
            </a:r>
            <a:r>
              <a:rPr lang="ru-RU" sz="2800" i="1" dirty="0" err="1" smtClean="0">
                <a:solidFill>
                  <a:srgbClr val="0070C0"/>
                </a:solidFill>
              </a:rPr>
              <a:t>достъп</a:t>
            </a:r>
            <a:r>
              <a:rPr lang="ru-RU" sz="2800" i="1" dirty="0" smtClean="0">
                <a:solidFill>
                  <a:srgbClr val="0070C0"/>
                </a:solidFill>
              </a:rPr>
              <a:t> до </a:t>
            </a:r>
            <a:r>
              <a:rPr lang="ru-RU" sz="2800" i="1" dirty="0" err="1" smtClean="0">
                <a:solidFill>
                  <a:srgbClr val="0070C0"/>
                </a:solidFill>
              </a:rPr>
              <a:t>цялата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некласифицирана</a:t>
            </a:r>
            <a:r>
              <a:rPr lang="ru-RU" sz="2800" i="1" dirty="0" smtClean="0">
                <a:solidFill>
                  <a:srgbClr val="0070C0"/>
                </a:solidFill>
              </a:rPr>
              <a:t> информация по начин и </a:t>
            </a:r>
            <a:r>
              <a:rPr lang="ru-RU" sz="2800" i="1" dirty="0" err="1" smtClean="0">
                <a:solidFill>
                  <a:srgbClr val="0070C0"/>
                </a:solidFill>
              </a:rPr>
              <a:t>ред</a:t>
            </a:r>
            <a:r>
              <a:rPr lang="ru-RU" sz="2800" i="1" dirty="0" smtClean="0">
                <a:solidFill>
                  <a:srgbClr val="0070C0"/>
                </a:solidFill>
              </a:rPr>
              <a:t>, определен от закона (напр. защита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неприкосновеността</a:t>
            </a:r>
            <a:r>
              <a:rPr lang="ru-RU" sz="2800" i="1" dirty="0" smtClean="0">
                <a:solidFill>
                  <a:srgbClr val="0070C0"/>
                </a:solidFill>
              </a:rPr>
              <a:t> или </a:t>
            </a:r>
            <a:r>
              <a:rPr lang="ru-RU" sz="2800" i="1" dirty="0" err="1" smtClean="0">
                <a:solidFill>
                  <a:srgbClr val="0070C0"/>
                </a:solidFill>
              </a:rPr>
              <a:t>гарантиране</a:t>
            </a:r>
            <a:r>
              <a:rPr lang="ru-RU" sz="2800" i="1" dirty="0" smtClean="0">
                <a:solidFill>
                  <a:srgbClr val="0070C0"/>
                </a:solidFill>
              </a:rPr>
              <a:t> на прозрачно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провеждане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процедури</a:t>
            </a:r>
            <a:r>
              <a:rPr lang="ru-RU" sz="2800" i="1" dirty="0" smtClean="0">
                <a:solidFill>
                  <a:srgbClr val="0070C0"/>
                </a:solidFill>
              </a:rPr>
              <a:t> по </a:t>
            </a:r>
            <a:r>
              <a:rPr lang="ru-RU" sz="2800" i="1" dirty="0" err="1" smtClean="0">
                <a:solidFill>
                  <a:srgbClr val="0070C0"/>
                </a:solidFill>
              </a:rPr>
              <a:t>обществени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поръчки</a:t>
            </a:r>
            <a:r>
              <a:rPr lang="ru-RU" sz="2800" i="1" dirty="0" smtClean="0">
                <a:solidFill>
                  <a:srgbClr val="0070C0"/>
                </a:solidFill>
              </a:rPr>
              <a:t>). 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5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Върховенство</a:t>
            </a:r>
            <a:r>
              <a:rPr lang="ru-RU" sz="2800" b="1" i="1" dirty="0" smtClean="0">
                <a:solidFill>
                  <a:srgbClr val="0070C0"/>
                </a:solidFill>
              </a:rPr>
              <a:t> на закона </a:t>
            </a:r>
            <a:endParaRPr lang="ru-RU" sz="2800" b="1" i="1" dirty="0">
              <a:solidFill>
                <a:srgbClr val="0070C0"/>
              </a:solidFill>
            </a:endParaRP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Местните</a:t>
            </a:r>
            <a:r>
              <a:rPr lang="ru-RU" sz="2800" i="1" dirty="0" smtClean="0">
                <a:solidFill>
                  <a:srgbClr val="0070C0"/>
                </a:solidFill>
              </a:rPr>
              <a:t> власти </a:t>
            </a:r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</a:t>
            </a:r>
            <a:r>
              <a:rPr lang="ru-RU" sz="2800" i="1" dirty="0" err="1" smtClean="0">
                <a:solidFill>
                  <a:srgbClr val="0070C0"/>
                </a:solidFill>
              </a:rPr>
              <a:t>спазват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законите</a:t>
            </a:r>
            <a:r>
              <a:rPr lang="ru-RU" sz="2800" i="1" dirty="0" smtClean="0">
                <a:solidFill>
                  <a:srgbClr val="0070C0"/>
                </a:solidFill>
              </a:rPr>
              <a:t> и да </a:t>
            </a:r>
            <a:r>
              <a:rPr lang="ru-RU" sz="2800" i="1" dirty="0" err="1" smtClean="0">
                <a:solidFill>
                  <a:srgbClr val="0070C0"/>
                </a:solidFill>
              </a:rPr>
              <a:t>зачитат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съдебните</a:t>
            </a:r>
            <a:r>
              <a:rPr lang="ru-RU" sz="2800" i="1" dirty="0" smtClean="0">
                <a:solidFill>
                  <a:srgbClr val="0070C0"/>
                </a:solidFill>
              </a:rPr>
              <a:t> решения.</a:t>
            </a:r>
          </a:p>
          <a:p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Приетите</a:t>
            </a:r>
            <a:r>
              <a:rPr lang="ru-RU" sz="2800" i="1" dirty="0" smtClean="0">
                <a:solidFill>
                  <a:srgbClr val="0070C0"/>
                </a:solidFill>
              </a:rPr>
              <a:t> правила и </a:t>
            </a:r>
            <a:r>
              <a:rPr lang="ru-RU" sz="2800" i="1" dirty="0" err="1" smtClean="0">
                <a:solidFill>
                  <a:srgbClr val="0070C0"/>
                </a:solidFill>
              </a:rPr>
              <a:t>разпоредби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следва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безпристрастно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прилагат</a:t>
            </a:r>
            <a:r>
              <a:rPr lang="ru-RU" sz="2800" i="1" dirty="0" smtClean="0">
                <a:solidFill>
                  <a:srgbClr val="0070C0"/>
                </a:solidFill>
              </a:rPr>
              <a:t> и да </a:t>
            </a:r>
            <a:r>
              <a:rPr lang="ru-RU" sz="2800" i="1" dirty="0" err="1" smtClean="0">
                <a:solidFill>
                  <a:srgbClr val="0070C0"/>
                </a:solidFill>
              </a:rPr>
              <a:t>са</a:t>
            </a:r>
            <a:r>
              <a:rPr lang="ru-RU" sz="2800" i="1" dirty="0" smtClean="0">
                <a:solidFill>
                  <a:srgbClr val="0070C0"/>
                </a:solidFill>
              </a:rPr>
              <a:t> в </a:t>
            </a:r>
            <a:r>
              <a:rPr lang="ru-RU" sz="2800" i="1" dirty="0" err="1" smtClean="0">
                <a:solidFill>
                  <a:srgbClr val="0070C0"/>
                </a:solidFill>
              </a:rPr>
              <a:t>съответствие</a:t>
            </a:r>
            <a:r>
              <a:rPr lang="ru-RU" sz="2800" i="1" dirty="0" smtClean="0">
                <a:solidFill>
                  <a:srgbClr val="0070C0"/>
                </a:solidFill>
              </a:rPr>
              <a:t> с </a:t>
            </a:r>
            <a:r>
              <a:rPr lang="ru-RU" sz="2800" i="1" dirty="0" err="1" smtClean="0">
                <a:solidFill>
                  <a:srgbClr val="0070C0"/>
                </a:solidFill>
              </a:rPr>
              <a:t>предвидените</a:t>
            </a:r>
            <a:r>
              <a:rPr lang="ru-RU" sz="2800" i="1" dirty="0" smtClean="0">
                <a:solidFill>
                  <a:srgbClr val="0070C0"/>
                </a:solidFill>
              </a:rPr>
              <a:t> от закона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процедури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  <a:endParaRPr lang="bg-BG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6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398304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Етично</a:t>
            </a:r>
            <a:r>
              <a:rPr lang="ru-RU" sz="2800" b="1" i="1" dirty="0" smtClean="0">
                <a:solidFill>
                  <a:srgbClr val="0070C0"/>
                </a:solidFill>
              </a:rPr>
              <a:t> поведение </a:t>
            </a:r>
            <a:endParaRPr lang="ru-RU" sz="2800" b="1" i="1" dirty="0">
              <a:solidFill>
                <a:srgbClr val="0070C0"/>
              </a:solidFill>
            </a:endParaRP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въведат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ефективни</a:t>
            </a:r>
            <a:r>
              <a:rPr lang="ru-RU" sz="2800" i="1" dirty="0" smtClean="0">
                <a:solidFill>
                  <a:srgbClr val="0070C0"/>
                </a:solidFill>
              </a:rPr>
              <a:t> мерки за предо- </a:t>
            </a:r>
            <a:r>
              <a:rPr lang="ru-RU" sz="2800" i="1" dirty="0" err="1" smtClean="0">
                <a:solidFill>
                  <a:srgbClr val="0070C0"/>
                </a:solidFill>
              </a:rPr>
              <a:t>твратяване</a:t>
            </a:r>
            <a:r>
              <a:rPr lang="ru-RU" sz="2800" i="1" dirty="0" smtClean="0">
                <a:solidFill>
                  <a:srgbClr val="0070C0"/>
                </a:solidFill>
              </a:rPr>
              <a:t> и </a:t>
            </a:r>
            <a:r>
              <a:rPr lang="ru-RU" sz="2800" i="1" dirty="0" err="1" smtClean="0">
                <a:solidFill>
                  <a:srgbClr val="0070C0"/>
                </a:solidFill>
              </a:rPr>
              <a:t>борба</a:t>
            </a:r>
            <a:r>
              <a:rPr lang="ru-RU" sz="2800" i="1" dirty="0" smtClean="0">
                <a:solidFill>
                  <a:srgbClr val="0070C0"/>
                </a:solidFill>
              </a:rPr>
              <a:t> с </a:t>
            </a:r>
            <a:r>
              <a:rPr lang="ru-RU" sz="2800" i="1" dirty="0" err="1" smtClean="0">
                <a:solidFill>
                  <a:srgbClr val="0070C0"/>
                </a:solidFill>
              </a:rPr>
              <a:t>всички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форми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корупцията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800" i="1" dirty="0" smtClean="0">
                <a:solidFill>
                  <a:srgbClr val="0070C0"/>
                </a:solidFill>
              </a:rPr>
              <a:t> Своевременно </a:t>
            </a:r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декларира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конфликтът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интереси</a:t>
            </a:r>
            <a:r>
              <a:rPr lang="ru-RU" sz="2800" i="1" dirty="0" smtClean="0">
                <a:solidFill>
                  <a:srgbClr val="0070C0"/>
                </a:solidFill>
              </a:rPr>
              <a:t> и </a:t>
            </a:r>
            <a:r>
              <a:rPr lang="ru-RU" sz="2800" i="1" dirty="0" err="1" smtClean="0">
                <a:solidFill>
                  <a:srgbClr val="0070C0"/>
                </a:solidFill>
              </a:rPr>
              <a:t>засегнатите</a:t>
            </a:r>
            <a:r>
              <a:rPr lang="ru-RU" sz="2800" i="1" dirty="0" smtClean="0">
                <a:solidFill>
                  <a:srgbClr val="0070C0"/>
                </a:solidFill>
              </a:rPr>
              <a:t> лица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въздържат</a:t>
            </a:r>
            <a:r>
              <a:rPr lang="ru-RU" sz="2800" i="1" dirty="0" smtClean="0">
                <a:solidFill>
                  <a:srgbClr val="0070C0"/>
                </a:solidFill>
              </a:rPr>
              <a:t> от участие при </a:t>
            </a:r>
            <a:r>
              <a:rPr lang="ru-RU" sz="2800" i="1" dirty="0" err="1" smtClean="0">
                <a:solidFill>
                  <a:srgbClr val="0070C0"/>
                </a:solidFill>
              </a:rPr>
              <a:t>вземането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съответните</a:t>
            </a:r>
            <a:r>
              <a:rPr lang="ru-RU" sz="2800" i="1" dirty="0" smtClean="0">
                <a:solidFill>
                  <a:srgbClr val="0070C0"/>
                </a:solidFill>
              </a:rPr>
              <a:t> решения</a:t>
            </a:r>
            <a:r>
              <a:rPr lang="en-US" sz="2800" i="1" dirty="0" smtClean="0">
                <a:solidFill>
                  <a:srgbClr val="0070C0"/>
                </a:solidFill>
              </a:rPr>
              <a:t>.</a:t>
            </a:r>
            <a:endParaRPr lang="bg-BG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7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Компетенции и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капацитет</a:t>
            </a:r>
            <a:endParaRPr lang="ru-RU" sz="2800" b="1" i="1" dirty="0">
              <a:solidFill>
                <a:srgbClr val="0070C0"/>
              </a:solidFill>
            </a:endParaRPr>
          </a:p>
          <a:p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Непрекъснато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поддържа</a:t>
            </a:r>
            <a:r>
              <a:rPr lang="ru-RU" sz="2800" i="1" dirty="0" smtClean="0">
                <a:solidFill>
                  <a:srgbClr val="0070C0"/>
                </a:solidFill>
              </a:rPr>
              <a:t> и </a:t>
            </a:r>
            <a:r>
              <a:rPr lang="ru-RU" sz="2800" i="1" dirty="0" err="1" smtClean="0">
                <a:solidFill>
                  <a:srgbClr val="0070C0"/>
                </a:solidFill>
              </a:rPr>
              <a:t>повишава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професионалният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капацитет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ангажираните</a:t>
            </a:r>
            <a:r>
              <a:rPr lang="ru-RU" sz="2800" i="1" dirty="0" smtClean="0">
                <a:solidFill>
                  <a:srgbClr val="0070C0"/>
                </a:solidFill>
              </a:rPr>
              <a:t> в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процеса</a:t>
            </a:r>
            <a:r>
              <a:rPr lang="ru-RU" sz="2800" i="1" dirty="0" smtClean="0">
                <a:solidFill>
                  <a:srgbClr val="0070C0"/>
                </a:solidFill>
              </a:rPr>
              <a:t> на управление, за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подобри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ефективността</a:t>
            </a:r>
            <a:r>
              <a:rPr lang="ru-RU" sz="2800" i="1" dirty="0" smtClean="0">
                <a:solidFill>
                  <a:srgbClr val="0070C0"/>
                </a:solidFill>
              </a:rPr>
              <a:t> от </a:t>
            </a:r>
            <a:r>
              <a:rPr lang="ru-RU" sz="2800" i="1" dirty="0" err="1" smtClean="0">
                <a:solidFill>
                  <a:srgbClr val="0070C0"/>
                </a:solidFill>
              </a:rPr>
              <a:t>работата</a:t>
            </a:r>
            <a:r>
              <a:rPr lang="ru-RU" sz="2800" i="1" dirty="0" smtClean="0">
                <a:solidFill>
                  <a:srgbClr val="0070C0"/>
                </a:solidFill>
              </a:rPr>
              <a:t> им и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постигат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по-добри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резултати</a:t>
            </a:r>
            <a:r>
              <a:rPr lang="ru-RU" sz="2800" i="1" dirty="0" smtClean="0">
                <a:solidFill>
                  <a:srgbClr val="0070C0"/>
                </a:solidFill>
              </a:rPr>
              <a:t>. 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rgbClr val="7030A0"/>
                </a:solidFill>
              </a:rPr>
              <a:t>12-те принципа </a:t>
            </a:r>
            <a:r>
              <a:rPr lang="bg-BG" i="1" dirty="0">
                <a:solidFill>
                  <a:srgbClr val="7030A0"/>
                </a:solidFill>
              </a:rPr>
              <a:t>на </a:t>
            </a:r>
            <a:r>
              <a:rPr lang="bg-BG" i="1" dirty="0" smtClean="0">
                <a:solidFill>
                  <a:srgbClr val="7030A0"/>
                </a:solidFill>
              </a:rPr>
              <a:t/>
            </a:r>
            <a:br>
              <a:rPr lang="bg-BG" i="1" dirty="0" smtClean="0">
                <a:solidFill>
                  <a:srgbClr val="7030A0"/>
                </a:solidFill>
              </a:rPr>
            </a:br>
            <a:r>
              <a:rPr lang="bg-BG" i="1" dirty="0" smtClean="0">
                <a:solidFill>
                  <a:srgbClr val="7030A0"/>
                </a:solidFill>
              </a:rPr>
              <a:t>демократичното  управление</a:t>
            </a:r>
            <a:r>
              <a:rPr lang="bg-BG" dirty="0" smtClean="0">
                <a:solidFill>
                  <a:srgbClr val="7030A0"/>
                </a:solidFill>
              </a:rPr>
              <a:t/>
            </a:r>
            <a:br>
              <a:rPr lang="bg-BG" dirty="0" smtClean="0">
                <a:solidFill>
                  <a:srgbClr val="7030A0"/>
                </a:solidFill>
              </a:rPr>
            </a:br>
            <a:r>
              <a:rPr lang="bg-BG" sz="4000" b="1" u="sng" dirty="0" smtClean="0">
                <a:solidFill>
                  <a:srgbClr val="7030A0"/>
                </a:solidFill>
              </a:rPr>
              <a:t>Принцип 8</a:t>
            </a:r>
            <a:endParaRPr lang="bg-BG" sz="4000" b="1" u="sng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70C0"/>
                </a:solidFill>
              </a:rPr>
              <a:t>Иновации</a:t>
            </a:r>
            <a:r>
              <a:rPr lang="ru-RU" sz="2800" b="1" i="1" dirty="0" smtClean="0">
                <a:solidFill>
                  <a:srgbClr val="0070C0"/>
                </a:solidFill>
              </a:rPr>
              <a:t> и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готовност</a:t>
            </a:r>
            <a:r>
              <a:rPr lang="ru-RU" sz="2800" b="1" i="1" dirty="0" smtClean="0">
                <a:solidFill>
                  <a:srgbClr val="0070C0"/>
                </a:solidFill>
              </a:rPr>
              <a:t> за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промяна</a:t>
            </a:r>
            <a:endParaRPr lang="ru-RU" sz="2800" b="1" i="1" dirty="0">
              <a:solidFill>
                <a:srgbClr val="0070C0"/>
              </a:solidFill>
            </a:endParaRPr>
          </a:p>
          <a:p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Следва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търсят</a:t>
            </a:r>
            <a:r>
              <a:rPr lang="ru-RU" sz="2800" i="1" dirty="0" smtClean="0">
                <a:solidFill>
                  <a:srgbClr val="0070C0"/>
                </a:solidFill>
              </a:rPr>
              <a:t> нови и </a:t>
            </a:r>
            <a:r>
              <a:rPr lang="ru-RU" sz="2800" i="1" dirty="0" err="1" smtClean="0">
                <a:solidFill>
                  <a:srgbClr val="0070C0"/>
                </a:solidFill>
              </a:rPr>
              <a:t>ефективни</a:t>
            </a:r>
            <a:r>
              <a:rPr lang="ru-RU" sz="2800" i="1" dirty="0" smtClean="0">
                <a:solidFill>
                  <a:srgbClr val="0070C0"/>
                </a:solidFill>
              </a:rPr>
              <a:t> решения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проблемите</a:t>
            </a:r>
            <a:r>
              <a:rPr lang="ru-RU" sz="2800" i="1" dirty="0" smtClean="0">
                <a:solidFill>
                  <a:srgbClr val="0070C0"/>
                </a:solidFill>
              </a:rPr>
              <a:t> и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приоритизират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съвременните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методи</a:t>
            </a:r>
            <a:r>
              <a:rPr lang="ru-RU" sz="2800" i="1" dirty="0" smtClean="0">
                <a:solidFill>
                  <a:srgbClr val="0070C0"/>
                </a:solidFill>
              </a:rPr>
              <a:t> за </a:t>
            </a:r>
            <a:r>
              <a:rPr lang="ru-RU" sz="2800" i="1" dirty="0" err="1" smtClean="0">
                <a:solidFill>
                  <a:srgbClr val="0070C0"/>
                </a:solidFill>
              </a:rPr>
              <a:t>предоставяне</a:t>
            </a:r>
            <a:r>
              <a:rPr lang="ru-RU" sz="2800" i="1" dirty="0" smtClean="0">
                <a:solidFill>
                  <a:srgbClr val="0070C0"/>
                </a:solidFill>
              </a:rPr>
              <a:t> на услуги. </a:t>
            </a:r>
            <a:endParaRPr lang="ru-RU" sz="2800" i="1" dirty="0" err="1">
              <a:solidFill>
                <a:srgbClr val="0070C0"/>
              </a:solidFill>
            </a:endParaRPr>
          </a:p>
          <a:p>
            <a:r>
              <a:rPr lang="ru-RU" sz="2800" i="1" dirty="0" err="1" smtClean="0">
                <a:solidFill>
                  <a:srgbClr val="0070C0"/>
                </a:solidFill>
              </a:rPr>
              <a:t>Трябва</a:t>
            </a:r>
            <a:r>
              <a:rPr lang="ru-RU" sz="2800" i="1" dirty="0" smtClean="0">
                <a:solidFill>
                  <a:srgbClr val="0070C0"/>
                </a:solidFill>
              </a:rPr>
              <a:t> да се </a:t>
            </a:r>
            <a:r>
              <a:rPr lang="ru-RU" sz="2800" i="1" dirty="0" err="1" smtClean="0">
                <a:solidFill>
                  <a:srgbClr val="0070C0"/>
                </a:solidFill>
              </a:rPr>
              <a:t>създаде</a:t>
            </a:r>
            <a:r>
              <a:rPr lang="ru-RU" sz="2800" i="1" dirty="0" smtClean="0">
                <a:solidFill>
                  <a:srgbClr val="0070C0"/>
                </a:solidFill>
              </a:rPr>
              <a:t> благоприятен климат за </a:t>
            </a:r>
            <a:r>
              <a:rPr lang="ru-RU" sz="2800" i="1" dirty="0" err="1" smtClean="0">
                <a:solidFill>
                  <a:srgbClr val="0070C0"/>
                </a:solidFill>
              </a:rPr>
              <a:t>въвеждане</a:t>
            </a:r>
            <a:r>
              <a:rPr lang="ru-RU" sz="2800" i="1" dirty="0" smtClean="0">
                <a:solidFill>
                  <a:srgbClr val="0070C0"/>
                </a:solidFill>
              </a:rPr>
              <a:t>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промени</a:t>
            </a:r>
            <a:r>
              <a:rPr lang="ru-RU" sz="2800" i="1" dirty="0" smtClean="0">
                <a:solidFill>
                  <a:srgbClr val="0070C0"/>
                </a:solidFill>
              </a:rPr>
              <a:t>, в интерес на </a:t>
            </a:r>
            <a:r>
              <a:rPr lang="ru-RU" sz="2800" i="1" dirty="0" err="1" smtClean="0">
                <a:solidFill>
                  <a:srgbClr val="0070C0"/>
                </a:solidFill>
              </a:rPr>
              <a:t>постигането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на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определени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резултати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  <a:endParaRPr lang="bg-BG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питал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764</Words>
  <Application>Microsoft Office PowerPoint</Application>
  <PresentationFormat>Προβολή στην οθόνη (4:3)</PresentationFormat>
  <Paragraphs>79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Office тема</vt:lpstr>
      <vt:lpstr>Демократичното управление   и  гражанското общество </vt:lpstr>
      <vt:lpstr>12-те принципа на  демократичното  управление Принцип 1</vt:lpstr>
      <vt:lpstr>12-те принципа на  демократичното  управление Принцип 2</vt:lpstr>
      <vt:lpstr>12-те принципа на  демократичното  управление Принцип 3</vt:lpstr>
      <vt:lpstr>12-те принципа на  демократичното  управление Принцип 4</vt:lpstr>
      <vt:lpstr>12-те принципа на  демократичното  управление Принцип 5</vt:lpstr>
      <vt:lpstr>12-те принципа на  демократичното  управление Принцип 6</vt:lpstr>
      <vt:lpstr>12-те принципа на  демократичното  управление Принцип 7</vt:lpstr>
      <vt:lpstr>12-те принципа на  демократичното  управление Принцип 8</vt:lpstr>
      <vt:lpstr>12-те принципа на  демократичното  управление Принцип 9</vt:lpstr>
      <vt:lpstr>12-те принципа на  демократичното  управление Принцип 10</vt:lpstr>
      <vt:lpstr>12-те принципа на  демократичното  управление Принцип 11</vt:lpstr>
      <vt:lpstr>12-те принципа на  демократичното  управление Принцип 12</vt:lpstr>
      <vt:lpstr>   Гражданско общество</vt:lpstr>
      <vt:lpstr>Основните характеристики на гражданското общество </vt:lpstr>
      <vt:lpstr>Διαφάνεια 16</vt:lpstr>
      <vt:lpstr>Διαφάνεια 17</vt:lpstr>
      <vt:lpstr>Διαφάνεια 18</vt:lpstr>
      <vt:lpstr>Διαφάνεια 19</vt:lpstr>
      <vt:lpstr>Διαφάνεια 20</vt:lpstr>
      <vt:lpstr>Неправителствена организация</vt:lpstr>
      <vt:lpstr>Обхват на дейностите на НПО</vt:lpstr>
      <vt:lpstr> източници: http://www.europarl.europa.eu/aboutparliament/bg/20150201PVL00015/%D0%9F%D1%80%D0%B0%D0%B2%D0%B0-%D0%BD%D0%B0-%D1%87%D0%BE%D0%B2%D0%B5%D0%BA%D0%B0#hr_support https://bg.wikipedia.org/wiki/%D0%93%D1%80%D0%B0%D0%B6%D0%B4%D0%B0%D0%BD%D1%81%D0%BA%D0%BE_%D0%BE%D0%B1%D1%89%D0%B5%D1%81%D1%82%D0%B2%D0%BE  http://www.coe.int/t/dgap/localdemocracy/Strategy_Innovation/Strategy_Brochure_Bulgarian.pdf </vt:lpstr>
      <vt:lpstr>Διαφάνεια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Демократични институции и върховенство на закона</dc:title>
  <dc:creator>Dell</dc:creator>
  <cp:lastModifiedBy>Kleo</cp:lastModifiedBy>
  <cp:revision>34</cp:revision>
  <dcterms:created xsi:type="dcterms:W3CDTF">2016-02-21T14:11:42Z</dcterms:created>
  <dcterms:modified xsi:type="dcterms:W3CDTF">2016-05-25T20:20:38Z</dcterms:modified>
</cp:coreProperties>
</file>