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  <p:sldId id="264" r:id="rId9"/>
    <p:sldId id="266" r:id="rId10"/>
    <p:sldId id="267" r:id="rId11"/>
    <p:sldId id="268" r:id="rId12"/>
    <p:sldId id="269" r:id="rId13"/>
    <p:sldId id="262" r:id="rId14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9" autoAdjust="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A487FA-B1AF-4184-9EBE-B3B85049CF94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03C6E-AFB4-42BC-9563-74C9F1A67D58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E2226-6705-4251-AD71-39DEDD013AE0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95F11-EE21-476E-BFD2-FAD0887F531B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AE1FE-EC67-46D2-A449-1424DF2CBF18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EB390-236F-4958-B803-D9402B1BAE20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B39A8-8288-4E6F-B917-993B9D1EFC94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5F279-3C2D-4120-AF21-AC5F4434AE71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9C9AC-269B-46BC-B95D-F53705E72D43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3CB16-D13C-4F69-9F1C-510B05FA5EF5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5A8C6-A085-42AD-9E48-A774B567E3C5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90C8C2-9613-4CBC-9689-4F3B80159009}" type="slidenum">
              <a:rPr lang="bg-BG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.eu/kids-corner/index_bg.htm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2843213" y="1773238"/>
            <a:ext cx="3535362" cy="219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6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Евро</a:t>
            </a:r>
            <a:endParaRPr lang="el-GR" sz="6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000" smtClean="0">
                <a:solidFill>
                  <a:schemeClr val="tx1"/>
                </a:solidFill>
                <a:latin typeface="Segoe Print" pitchFamily="2" charset="0"/>
              </a:rPr>
              <a:t>Средновековието (10 €, 20 €),</a:t>
            </a:r>
            <a:endParaRPr lang="bg-BG" sz="5000" smtClean="0">
              <a:latin typeface="Segoe Print" pitchFamily="2" charset="0"/>
            </a:endParaRPr>
          </a:p>
        </p:txBody>
      </p:sp>
      <p:pic>
        <p:nvPicPr>
          <p:cNvPr id="4" name="Контейнер за съдържание 3" descr="изтеглен фай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3" y="1857375"/>
            <a:ext cx="3937000" cy="39290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Картина 4" descr="931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3" y="1714500"/>
            <a:ext cx="3819525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000" smtClean="0">
                <a:solidFill>
                  <a:schemeClr val="tx1"/>
                </a:solidFill>
                <a:latin typeface="Segoe Print" pitchFamily="2" charset="0"/>
              </a:rPr>
              <a:t>Ренесанса и</a:t>
            </a:r>
            <a:r>
              <a:rPr lang="en-US" sz="5000" smtClean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ru-RU" sz="5000" smtClean="0">
                <a:solidFill>
                  <a:schemeClr val="tx1"/>
                </a:solidFill>
                <a:latin typeface="Segoe Print" pitchFamily="2" charset="0"/>
              </a:rPr>
              <a:t>Барока (50 €, 100 €)</a:t>
            </a:r>
            <a:endParaRPr lang="bg-BG" sz="5000" smtClean="0">
              <a:latin typeface="Segoe Print" pitchFamily="2" charset="0"/>
            </a:endParaRPr>
          </a:p>
        </p:txBody>
      </p:sp>
      <p:pic>
        <p:nvPicPr>
          <p:cNvPr id="4" name="Контейнер за съдържание 3" descr="depositphotos_1462008-50-euro-bankno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14488"/>
            <a:ext cx="4525963" cy="4525963"/>
          </a:xfrm>
          <a:effectLst>
            <a:softEdge rad="112500"/>
          </a:effectLst>
        </p:spPr>
      </p:pic>
      <p:pic>
        <p:nvPicPr>
          <p:cNvPr id="5" name="Картина 4" descr="100-eu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928802"/>
            <a:ext cx="3787908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/>
            <a:r>
              <a:rPr lang="bg-BG" sz="4000" smtClean="0">
                <a:latin typeface="Segoe Print" pitchFamily="2" charset="0"/>
              </a:rPr>
              <a:t>Съвременната архитектура (200 €, 500 €)</a:t>
            </a:r>
          </a:p>
        </p:txBody>
      </p:sp>
      <p:pic>
        <p:nvPicPr>
          <p:cNvPr id="4" name="Контейнер за съдържание 3" descr="200EuroSchei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857375"/>
            <a:ext cx="3967163" cy="2079625"/>
          </a:xfrm>
        </p:spPr>
      </p:pic>
      <p:pic>
        <p:nvPicPr>
          <p:cNvPr id="5" name="Картина 4" descr="depositphotos_1462011-500-euro-bankno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1714500"/>
            <a:ext cx="464343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Картина 5" descr="robin-stam-the-bridges-of-europe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071942"/>
            <a:ext cx="3788961" cy="2529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000" cap="none" smtClean="0"/>
              <a:t>ИЗГОТВИЛИ:</a:t>
            </a:r>
            <a:br>
              <a:rPr lang="bg-BG" sz="2000" cap="none" smtClean="0"/>
            </a:br>
            <a:r>
              <a:rPr lang="bg-BG" sz="2000" cap="none" smtClean="0"/>
              <a:t> Ипек Исмаил И Ели Тихомирова,  9 клас,</a:t>
            </a:r>
            <a:br>
              <a:rPr lang="bg-BG" sz="2000" cap="none" smtClean="0"/>
            </a:br>
            <a:r>
              <a:rPr lang="bg-BG" sz="2000" cap="none" smtClean="0"/>
              <a:t>Езикова гимназия „Пейо Яворов“</a:t>
            </a:r>
          </a:p>
        </p:txBody>
      </p:sp>
      <p:sp>
        <p:nvSpPr>
          <p:cNvPr id="14339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mtClean="0"/>
              <a:t>Източници: </a:t>
            </a:r>
          </a:p>
          <a:p>
            <a:r>
              <a:rPr lang="en-US" smtClean="0">
                <a:hlinkClick r:id="rId3"/>
              </a:rPr>
              <a:t>http://europa.eu/kids-corner/index_bg.htm</a:t>
            </a:r>
            <a:endParaRPr lang="bg-BG" smtClean="0"/>
          </a:p>
          <a:p>
            <a:r>
              <a:rPr lang="en-US" smtClean="0"/>
              <a:t>http://europa.eu/teachers-corner/age-ranks/ages-12-15_en#term-197</a:t>
            </a:r>
          </a:p>
        </p:txBody>
      </p:sp>
      <p:pic>
        <p:nvPicPr>
          <p:cNvPr id="14340" name="Картина 4" descr="franc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00" y="285750"/>
            <a:ext cx="27940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836613"/>
            <a:ext cx="8229600" cy="720725"/>
          </a:xfrm>
        </p:spPr>
        <p:txBody>
          <a:bodyPr/>
          <a:lstStyle/>
          <a:p>
            <a:pPr eaLnBrk="1" hangingPunct="1"/>
            <a:r>
              <a:rPr lang="bg-BG" sz="5000" b="1" smtClean="0">
                <a:latin typeface="Segoe Print" pitchFamily="2" charset="0"/>
              </a:rPr>
              <a:t>Евро</a:t>
            </a:r>
            <a:r>
              <a:rPr lang="bg-BG" smtClean="0">
                <a:latin typeface="Segoe Print" pitchFamily="2" charset="0"/>
              </a:rPr>
              <a:t> </a:t>
            </a:r>
            <a:br>
              <a:rPr lang="bg-BG" smtClean="0">
                <a:latin typeface="Segoe Print" pitchFamily="2" charset="0"/>
              </a:rPr>
            </a:br>
            <a:endParaRPr lang="bg-BG" smtClean="0">
              <a:latin typeface="Segoe Print" pitchFamily="2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071688"/>
            <a:ext cx="8229600" cy="4525962"/>
          </a:xfrm>
        </p:spPr>
        <p:txBody>
          <a:bodyPr/>
          <a:lstStyle/>
          <a:p>
            <a:pPr eaLnBrk="1" hangingPunct="1"/>
            <a:r>
              <a:rPr lang="bg-BG" sz="2400" smtClean="0">
                <a:latin typeface="Segoe Print" pitchFamily="2" charset="0"/>
              </a:rPr>
              <a:t>- Банков код: </a:t>
            </a:r>
            <a:r>
              <a:rPr lang="bg-BG" sz="2400" b="1" smtClean="0">
                <a:latin typeface="Segoe Print" pitchFamily="2" charset="0"/>
              </a:rPr>
              <a:t>EUR</a:t>
            </a:r>
            <a:endParaRPr lang="bg-BG" sz="2400" smtClean="0">
              <a:latin typeface="Segoe Print" pitchFamily="2" charset="0"/>
            </a:endParaRPr>
          </a:p>
          <a:p>
            <a:pPr eaLnBrk="1" hangingPunct="1"/>
            <a:r>
              <a:rPr lang="bg-BG" sz="2400" smtClean="0">
                <a:latin typeface="Segoe Print" pitchFamily="2" charset="0"/>
              </a:rPr>
              <a:t>- отличителен знак: </a:t>
            </a:r>
            <a:r>
              <a:rPr lang="bg-BG" sz="2400" b="1" smtClean="0">
                <a:latin typeface="Segoe Print" pitchFamily="2" charset="0"/>
              </a:rPr>
              <a:t>€</a:t>
            </a:r>
            <a:r>
              <a:rPr lang="bg-BG" sz="2400" smtClean="0">
                <a:latin typeface="Segoe Print" pitchFamily="2" charset="0"/>
              </a:rPr>
              <a:t>, </a:t>
            </a:r>
          </a:p>
          <a:p>
            <a:pPr eaLnBrk="1" hangingPunct="1"/>
            <a:r>
              <a:rPr lang="bg-BG" sz="2400" smtClean="0">
                <a:latin typeface="Segoe Print" pitchFamily="2" charset="0"/>
              </a:rPr>
              <a:t>- паричната единица на еврозоната, включваща 18 държави от Европейския съюз.</a:t>
            </a:r>
          </a:p>
          <a:p>
            <a:pPr eaLnBrk="1" hangingPunct="1"/>
            <a:r>
              <a:rPr lang="bg-BG" sz="2400" smtClean="0">
                <a:latin typeface="Segoe Print" pitchFamily="2" charset="0"/>
              </a:rPr>
              <a:t>- втората по значение резервна валута, </a:t>
            </a:r>
          </a:p>
          <a:p>
            <a:pPr eaLnBrk="1" hangingPunct="1"/>
            <a:r>
              <a:rPr lang="bg-BG" sz="2400" smtClean="0">
                <a:latin typeface="Segoe Print" pitchFamily="2" charset="0"/>
              </a:rPr>
              <a:t>- втората най-търгувана парична единица в света след американския долар.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 поле 5"/>
          <p:cNvSpPr txBox="1">
            <a:spLocks noChangeArrowheads="1"/>
          </p:cNvSpPr>
          <p:nvPr/>
        </p:nvSpPr>
        <p:spPr bwMode="auto">
          <a:xfrm>
            <a:off x="0" y="0"/>
            <a:ext cx="9144000" cy="16319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Segoe Print" pitchFamily="2" charset="0"/>
              </a:rPr>
              <a:t>Към януари 2015 г. еврозоната се състои от Австрия, Белгия, Германия, Гърция, Естония, Република Ирландия, Испания,Италия, Кипър, Латвия, Литва, Люксембуг, Малта, Нидерландия, Португалия, Словения,Словакия,Финландия и Франция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bg-BG" sz="5000" smtClean="0">
                <a:latin typeface="Segoe Print" pitchFamily="2" charset="0"/>
              </a:rPr>
              <a:t>Графичен знак</a:t>
            </a:r>
            <a:r>
              <a:rPr lang="bg-BG" sz="5000" smtClean="0"/>
              <a:t/>
            </a:r>
            <a:br>
              <a:rPr lang="bg-BG" sz="5000" smtClean="0"/>
            </a:br>
            <a:endParaRPr lang="bg-BG" sz="50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8229600" cy="915987"/>
          </a:xfrm>
          <a:noFill/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bg-BG" sz="2400" smtClean="0">
                <a:latin typeface="Segoe Print" pitchFamily="2" charset="0"/>
              </a:rPr>
              <a:t>При въвеждането на еврото е създаден специален графичен знак (€). Европейската комисия избира буквата „E“ с удвоена средна хоризонтална линия. </a:t>
            </a:r>
          </a:p>
        </p:txBody>
      </p:sp>
      <p:pic>
        <p:nvPicPr>
          <p:cNvPr id="5124" name="Picture 4" descr="765px-EuroConst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55825"/>
            <a:ext cx="914400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149725"/>
            <a:ext cx="8820150" cy="2520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sz="2400" smtClean="0">
                <a:latin typeface="Segoe Print" pitchFamily="2" charset="0"/>
              </a:rPr>
              <a:t>Комисията мотивира избора си така: „Вдъхновението за самия символ € идва от гръцкия епсилон(Є) – указание за люлката на европейската цивилизация – и от първата буква в думата Европа, пресечена от две успоредни линии, „доказващи“ стабилността на еврото. Единната валута на Европа – еврото – води началото си от 1 януари 1999 г. </a:t>
            </a:r>
          </a:p>
          <a:p>
            <a:pPr eaLnBrk="1" hangingPunct="1">
              <a:lnSpc>
                <a:spcPct val="90000"/>
              </a:lnSpc>
            </a:pPr>
            <a:endParaRPr lang="bg-BG" sz="2400" smtClean="0"/>
          </a:p>
          <a:p>
            <a:pPr eaLnBrk="1" hangingPunct="1">
              <a:lnSpc>
                <a:spcPct val="90000"/>
              </a:lnSpc>
            </a:pPr>
            <a:endParaRPr lang="bg-BG" sz="240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000" smtClean="0">
                <a:solidFill>
                  <a:schemeClr val="tx1"/>
                </a:solidFill>
                <a:latin typeface="Segoe Print" pitchFamily="2" charset="0"/>
              </a:rPr>
              <a:t>Банкноти и монети</a:t>
            </a:r>
            <a:r>
              <a:rPr lang="ru-RU" sz="6000" smtClean="0">
                <a:solidFill>
                  <a:schemeClr val="tx1"/>
                </a:solidFill>
              </a:rPr>
              <a:t/>
            </a:r>
            <a:br>
              <a:rPr lang="ru-RU" sz="6000" smtClean="0">
                <a:solidFill>
                  <a:schemeClr val="tx1"/>
                </a:solidFill>
              </a:rPr>
            </a:br>
            <a:endParaRPr lang="bg-BG" smtClean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85750" y="18573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</a:t>
            </a:r>
            <a:r>
              <a:rPr lang="ru-RU" sz="2400" smtClean="0">
                <a:latin typeface="Segoe Print" pitchFamily="2" charset="0"/>
              </a:rPr>
              <a:t>Евромонети:</a:t>
            </a:r>
          </a:p>
          <a:p>
            <a:pPr eaLnBrk="1" hangingPunct="1"/>
            <a:r>
              <a:rPr lang="ru-RU" sz="2400" smtClean="0">
                <a:latin typeface="Segoe Print" pitchFamily="2" charset="0"/>
              </a:rPr>
              <a:t>Всички евро монети имат една обща и една национална страна. Лицевата страна е еднаква за всички държави и изобразява стойността на монетата на фона на карта. При монетите от 1, 2 и 5 цента картата е на Европа.</a:t>
            </a:r>
          </a:p>
          <a:p>
            <a:pPr eaLnBrk="1" hangingPunct="1"/>
            <a:endParaRPr lang="bg-BG" sz="2400" smtClean="0">
              <a:latin typeface="Segoe Prin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Картина 5" descr="frankreich_2015_-_eu_flag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3786188"/>
            <a:ext cx="21605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Картина 7" descr="KM-32_2015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214313"/>
            <a:ext cx="21605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Картина 6" descr="germany2euros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4697413"/>
            <a:ext cx="21605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Картина 4" descr="Bel_2015_DR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8" y="1571625"/>
            <a:ext cx="2097087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Картина 3" descr="_vyrn_90182euro_Vlajka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" y="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85750" y="2214563"/>
            <a:ext cx="8643938" cy="2143125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Segoe Print" pitchFamily="2" charset="0"/>
              </a:rPr>
              <a:t>Обратната страна на монетите е специфична за всяка държава и представя изображение, избрано от страната, която ги емитира. В повечето случаи то е национален символ или стилизиран портрет на управляващия монарх. </a:t>
            </a:r>
            <a:endParaRPr lang="bg-BG" sz="2400" smtClean="0">
              <a:latin typeface="Segoe Prin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sz="5000" smtClean="0">
                <a:solidFill>
                  <a:schemeClr val="tx1"/>
                </a:solidFill>
                <a:latin typeface="Segoe Print" pitchFamily="2" charset="0"/>
              </a:rPr>
              <a:t>Евробанкнотите</a:t>
            </a:r>
            <a:endParaRPr lang="bg-BG" sz="5000" smtClean="0">
              <a:latin typeface="Segoe Print" pitchFamily="2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188" y="4386263"/>
            <a:ext cx="8229600" cy="2471737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Segoe Print" pitchFamily="2" charset="0"/>
              </a:rPr>
              <a:t>Евробанкнотите в употреба са с номинална стойност 5 €, 10 €, 20 €, 50 €, 100 €, 200 € и 500 €</a:t>
            </a:r>
            <a:r>
              <a:rPr lang="en-US" sz="2400" smtClean="0">
                <a:latin typeface="Segoe Print" pitchFamily="2" charset="0"/>
              </a:rPr>
              <a:t>.</a:t>
            </a:r>
            <a:r>
              <a:rPr lang="ru-RU" sz="2400" smtClean="0">
                <a:latin typeface="Segoe Print" pitchFamily="2" charset="0"/>
              </a:rPr>
              <a:t> Характерно за банкнотите е, че всяка има собствен преобладаващ цвят и е посветена на различен период от историята на европейската архитектура</a:t>
            </a:r>
            <a:r>
              <a:rPr lang="ru-RU" sz="2400" smtClean="0"/>
              <a:t>:</a:t>
            </a:r>
            <a:endParaRPr lang="bg-BG" sz="240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2875" y="4000500"/>
            <a:ext cx="9001125" cy="25003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</a:t>
            </a:r>
            <a:r>
              <a:rPr lang="ru-RU" sz="2400" smtClean="0">
                <a:latin typeface="Segoe Print" pitchFamily="2" charset="0"/>
              </a:rPr>
              <a:t>Моостът Pont Du Gard е древен римски акведукт, който пресича река Гардон в южната част на Франция. Намира се в близост до град Vers-Pont-Du-Gard, мостът е част от акведукта Ним, построен през първи век преди н.е., за да носят вода от извора до римската колония на Ним</a:t>
            </a:r>
            <a:r>
              <a:rPr lang="ru-RU" smtClean="0"/>
              <a:t>. </a:t>
            </a:r>
            <a:endParaRPr lang="bg-BG" smtClean="0"/>
          </a:p>
        </p:txBody>
      </p:sp>
      <p:pic>
        <p:nvPicPr>
          <p:cNvPr id="5" name="Картина 4" descr="Euro-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928688"/>
            <a:ext cx="303371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ово поле 5"/>
          <p:cNvSpPr txBox="1">
            <a:spLocks noChangeArrowheads="1"/>
          </p:cNvSpPr>
          <p:nvPr/>
        </p:nvSpPr>
        <p:spPr bwMode="auto">
          <a:xfrm>
            <a:off x="1928813" y="0"/>
            <a:ext cx="592931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000">
                <a:latin typeface="Segoe Print" pitchFamily="2" charset="0"/>
              </a:rPr>
              <a:t>Античността</a:t>
            </a:r>
            <a:r>
              <a:rPr lang="ru-RU" sz="2400">
                <a:latin typeface="Segoe Print" pitchFamily="2" charset="0"/>
              </a:rPr>
              <a:t> </a:t>
            </a:r>
            <a:endParaRPr lang="bg-BG" sz="2400">
              <a:latin typeface="Segoe Prin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165</Words>
  <Application>Microsoft Office PowerPoint</Application>
  <PresentationFormat>Προβολή στην οθόνη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Calibri</vt:lpstr>
      <vt:lpstr>Segoe Print</vt:lpstr>
      <vt:lpstr>Default Design</vt:lpstr>
      <vt:lpstr>Διαφάνεια 1</vt:lpstr>
      <vt:lpstr>Евро  </vt:lpstr>
      <vt:lpstr>Διαφάνεια 3</vt:lpstr>
      <vt:lpstr>Графичен знак </vt:lpstr>
      <vt:lpstr>Διαφάνεια 5</vt:lpstr>
      <vt:lpstr>Банкноти и монети </vt:lpstr>
      <vt:lpstr>Διαφάνεια 7</vt:lpstr>
      <vt:lpstr>Евробанкнотите</vt:lpstr>
      <vt:lpstr>Διαφάνεια 9</vt:lpstr>
      <vt:lpstr>Средновековието (10 €, 20 €),</vt:lpstr>
      <vt:lpstr>Ренесанса и Барока (50 €, 100 €)</vt:lpstr>
      <vt:lpstr>Съвременната архитектура (200 €, 500 €)</vt:lpstr>
      <vt:lpstr>ИЗГОТВИЛИ:  Ипек Исмаил И Ели Тихомирова,  9 клас, Езикова гимназия „Пейо Яворов“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Kleo</cp:lastModifiedBy>
  <cp:revision>17</cp:revision>
  <dcterms:created xsi:type="dcterms:W3CDTF">2016-02-25T13:38:12Z</dcterms:created>
  <dcterms:modified xsi:type="dcterms:W3CDTF">2016-05-25T20:50:43Z</dcterms:modified>
</cp:coreProperties>
</file>