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BC08CE-B797-4C8E-A20A-8247C7B832E6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9A882C-6AFF-4E48-B999-20146E6D6113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teachers-corner/age-ranks/ages-12-15_en" TargetMode="External"/><Relationship Id="rId2" Type="http://schemas.openxmlformats.org/officeDocument/2006/relationships/hyperlink" Target="http://www.europarl.europa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uropa.eu/about-eu/countries/member-countries/estonia/index_bg.htm" TargetMode="External"/><Relationship Id="rId13" Type="http://schemas.openxmlformats.org/officeDocument/2006/relationships/hyperlink" Target="http://europa.eu/about-eu/countries/member-countries/latvia/index_bg.htm" TargetMode="External"/><Relationship Id="rId18" Type="http://schemas.openxmlformats.org/officeDocument/2006/relationships/hyperlink" Target="http://europa.eu/about-eu/countries/member-countries/unitedkingdom/index_bg.htm" TargetMode="External"/><Relationship Id="rId26" Type="http://schemas.openxmlformats.org/officeDocument/2006/relationships/hyperlink" Target="http://europa.eu/about-eu/countries/member-countries/france/index_bg.htm" TargetMode="External"/><Relationship Id="rId3" Type="http://schemas.openxmlformats.org/officeDocument/2006/relationships/hyperlink" Target="http://europa.eu/about-eu/countries/member-countries/belgium/index_bg.htm" TargetMode="External"/><Relationship Id="rId21" Type="http://schemas.openxmlformats.org/officeDocument/2006/relationships/hyperlink" Target="http://europa.eu/about-eu/countries/member-countries/romania/index_bg.htm" TargetMode="External"/><Relationship Id="rId7" Type="http://schemas.openxmlformats.org/officeDocument/2006/relationships/hyperlink" Target="http://europa.eu/about-eu/countries/member-countries/denmark/index_bg.htm" TargetMode="External"/><Relationship Id="rId12" Type="http://schemas.openxmlformats.org/officeDocument/2006/relationships/hyperlink" Target="http://europa.eu/about-eu/countries/member-countries/cyprus/index_bg.htm" TargetMode="External"/><Relationship Id="rId17" Type="http://schemas.openxmlformats.org/officeDocument/2006/relationships/hyperlink" Target="http://europa.eu/about-eu/countries/member-countries/netherlands/index_bg.htm" TargetMode="External"/><Relationship Id="rId25" Type="http://schemas.openxmlformats.org/officeDocument/2006/relationships/hyperlink" Target="http://europa.eu/about-eu/countries/member-countries/finland/index_bg.htm" TargetMode="External"/><Relationship Id="rId2" Type="http://schemas.openxmlformats.org/officeDocument/2006/relationships/hyperlink" Target="http://europa.eu/about-eu/countries/member-countries/austria/index_bg.htm" TargetMode="External"/><Relationship Id="rId16" Type="http://schemas.openxmlformats.org/officeDocument/2006/relationships/hyperlink" Target="http://europa.eu/about-eu/countries/member-countries/malta/index_bg.htm" TargetMode="External"/><Relationship Id="rId20" Type="http://schemas.openxmlformats.org/officeDocument/2006/relationships/hyperlink" Target="http://europa.eu/about-eu/countries/member-countries/portugal/index_bg.htm" TargetMode="External"/><Relationship Id="rId29" Type="http://schemas.openxmlformats.org/officeDocument/2006/relationships/hyperlink" Target="http://europa.eu/about-eu/countries/member-countries/sweden/index_bg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opa.eu/about-eu/countries/member-countries/greece/index_bg.htm" TargetMode="External"/><Relationship Id="rId11" Type="http://schemas.openxmlformats.org/officeDocument/2006/relationships/hyperlink" Target="http://europa.eu/about-eu/countries/member-countries/italy/index_bg.htm" TargetMode="External"/><Relationship Id="rId24" Type="http://schemas.openxmlformats.org/officeDocument/2006/relationships/hyperlink" Target="http://europa.eu/about-eu/countries/member-countries/hungary/index_bg.htm" TargetMode="External"/><Relationship Id="rId5" Type="http://schemas.openxmlformats.org/officeDocument/2006/relationships/hyperlink" Target="http://europa.eu/about-eu/countries/member-countries/germany/index_bg.htm" TargetMode="External"/><Relationship Id="rId15" Type="http://schemas.openxmlformats.org/officeDocument/2006/relationships/hyperlink" Target="http://europa.eu/about-eu/countries/member-countries/luxembourg/index_bg.htm" TargetMode="External"/><Relationship Id="rId23" Type="http://schemas.openxmlformats.org/officeDocument/2006/relationships/hyperlink" Target="http://europa.eu/about-eu/countries/member-countries/slovenia/index_bg.htm" TargetMode="External"/><Relationship Id="rId28" Type="http://schemas.openxmlformats.org/officeDocument/2006/relationships/hyperlink" Target="http://europa.eu/about-eu/countries/member-countries/czechrepublic/index_bg.htm" TargetMode="External"/><Relationship Id="rId10" Type="http://schemas.openxmlformats.org/officeDocument/2006/relationships/hyperlink" Target="http://europa.eu/about-eu/countries/member-countries/spain/index_bg.htm" TargetMode="External"/><Relationship Id="rId19" Type="http://schemas.openxmlformats.org/officeDocument/2006/relationships/hyperlink" Target="http://europa.eu/about-eu/countries/member-countries/poland/index_bg.htm" TargetMode="External"/><Relationship Id="rId4" Type="http://schemas.openxmlformats.org/officeDocument/2006/relationships/hyperlink" Target="http://europa.eu/about-eu/countries/member-countries/bulgaria/index_bg.htm" TargetMode="External"/><Relationship Id="rId9" Type="http://schemas.openxmlformats.org/officeDocument/2006/relationships/hyperlink" Target="http://europa.eu/about-eu/countries/member-countries/ireland/index_bg.htm" TargetMode="External"/><Relationship Id="rId14" Type="http://schemas.openxmlformats.org/officeDocument/2006/relationships/hyperlink" Target="http://europa.eu/about-eu/countries/member-countries/lithuania/index_bg.htm" TargetMode="External"/><Relationship Id="rId22" Type="http://schemas.openxmlformats.org/officeDocument/2006/relationships/hyperlink" Target="http://europa.eu/about-eu/countries/member-countries/slovakia/index_bg.htm" TargetMode="External"/><Relationship Id="rId27" Type="http://schemas.openxmlformats.org/officeDocument/2006/relationships/hyperlink" Target="http://europa.eu/about-eu/countries/member-countries/croatia/index_bg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about-eu/basic-information/symbols/europe-day/index_bg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opa.eu/about-eu/basic-information/symbols/motto/index_bg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Европейски съюз</a:t>
            </a:r>
            <a:endParaRPr lang="bg-BG" dirty="0"/>
          </a:p>
        </p:txBody>
      </p:sp>
      <p:pic>
        <p:nvPicPr>
          <p:cNvPr id="4" name="Picture 3" descr="281710_235375909841258_100001065521731_781300_4848872_n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924944"/>
            <a:ext cx="3865612" cy="3762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2"/>
                </a:solidFill>
              </a:rPr>
              <a:t>Източници: </a:t>
            </a:r>
            <a:r>
              <a:rPr lang="en-US" dirty="0">
                <a:solidFill>
                  <a:schemeClr val="tx2"/>
                </a:solidFill>
                <a:hlinkClick r:id="rId2"/>
              </a:rPr>
              <a:t>http://www.europarl.europa.eu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/</a:t>
            </a:r>
            <a:endParaRPr lang="bg-BG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2"/>
                </a:solidFill>
                <a:hlinkClick r:id="rId3"/>
              </a:rPr>
              <a:t>europa.eu/teachers-corner/age-ranks/ages-12-15_en#term-197</a:t>
            </a:r>
            <a:endParaRPr lang="bg-BG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http://europa.eu/teachers-corner/age-ranks/ages-15-and-over_en</a:t>
            </a:r>
          </a:p>
        </p:txBody>
      </p:sp>
    </p:spTree>
    <p:extLst>
      <p:ext uri="{BB962C8B-B14F-4D97-AF65-F5344CB8AC3E}">
        <p14:creationId xmlns:p14="http://schemas.microsoft.com/office/powerpoint/2010/main" xmlns="" val="322988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FFFF00"/>
                </a:solidFill>
              </a:rPr>
              <a:t>Изработила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r>
              <a:rPr lang="bg-BG" dirty="0" smtClean="0">
                <a:solidFill>
                  <a:srgbClr val="FFFF00"/>
                </a:solidFill>
              </a:rPr>
              <a:t> </a:t>
            </a:r>
            <a:r>
              <a:rPr lang="bg-BG" dirty="0">
                <a:solidFill>
                  <a:srgbClr val="FFFF00"/>
                </a:solidFill>
              </a:rPr>
              <a:t>Деница </a:t>
            </a:r>
            <a:r>
              <a:rPr lang="bg-BG" dirty="0" smtClean="0">
                <a:solidFill>
                  <a:srgbClr val="FFFF00"/>
                </a:solidFill>
              </a:rPr>
              <a:t>Чернева,11клас</a:t>
            </a:r>
          </a:p>
          <a:p>
            <a:pPr marL="64008" indent="0">
              <a:buNone/>
            </a:pPr>
            <a:r>
              <a:rPr lang="bg-BG" dirty="0" smtClean="0">
                <a:solidFill>
                  <a:srgbClr val="FFFF00"/>
                </a:solidFill>
              </a:rPr>
              <a:t>Езикова гимназия „Пейо Яворов“</a:t>
            </a:r>
            <a:endParaRPr lang="bg-BG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38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Европейският съюз е създаден, за да се сложи край на честите и кървави войни между съседи, чиято кулминация е Втората световна война. </a:t>
            </a:r>
            <a:r>
              <a:rPr lang="ru-RU" dirty="0" smtClean="0"/>
              <a:t>.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LocationEuropeanUnion_27_B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93637" y="1196752"/>
            <a:ext cx="5350363" cy="511256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1052736"/>
            <a:ext cx="4248472" cy="46085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Европейският съюз</a:t>
            </a:r>
            <a:r>
              <a:rPr lang="ru-RU" dirty="0" smtClean="0"/>
              <a:t>  е политически и   икономическ и съюз между 28 европейски   </a:t>
            </a:r>
            <a:r>
              <a:rPr lang="ru-RU" dirty="0" smtClean="0">
                <a:hlinkClick r:id="rId3" action="ppaction://hlinksldjump" tooltip="Държава"/>
              </a:rPr>
              <a:t>държави</a:t>
            </a:r>
            <a:r>
              <a:rPr lang="ru-RU" dirty="0" smtClean="0"/>
              <a:t>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686800" cy="5589240"/>
          </a:xfrm>
        </p:spPr>
        <p:txBody>
          <a:bodyPr numCol="2">
            <a:normAutofit fontScale="77500" lnSpcReduction="20000"/>
          </a:bodyPr>
          <a:lstStyle/>
          <a:p>
            <a:r>
              <a:rPr lang="ru-RU" u="sng" dirty="0" smtClean="0">
                <a:solidFill>
                  <a:srgbClr val="FFFF00"/>
                </a:solidFill>
                <a:hlinkClick r:id="rId2"/>
              </a:rPr>
              <a:t>Австрия</a:t>
            </a:r>
            <a:r>
              <a:rPr lang="ru-RU" dirty="0" smtClean="0">
                <a:solidFill>
                  <a:srgbClr val="FFFF00"/>
                </a:solidFill>
              </a:rPr>
              <a:t> (1995)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3"/>
              </a:rPr>
              <a:t>Белгия</a:t>
            </a:r>
            <a:r>
              <a:rPr lang="ru-RU" dirty="0" smtClean="0">
                <a:solidFill>
                  <a:srgbClr val="FFFF00"/>
                </a:solidFill>
              </a:rPr>
              <a:t> (1958)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4"/>
              </a:rPr>
              <a:t>България</a:t>
            </a:r>
            <a:r>
              <a:rPr lang="ru-RU" dirty="0" smtClean="0">
                <a:solidFill>
                  <a:srgbClr val="FFFF00"/>
                </a:solidFill>
              </a:rPr>
              <a:t> (2007)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5"/>
              </a:rPr>
              <a:t>Германия</a:t>
            </a:r>
            <a:r>
              <a:rPr lang="ru-RU" dirty="0" smtClean="0">
                <a:solidFill>
                  <a:srgbClr val="FFFF00"/>
                </a:solidFill>
              </a:rPr>
              <a:t> (1958)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6"/>
              </a:rPr>
              <a:t>Гърция</a:t>
            </a:r>
            <a:r>
              <a:rPr lang="ru-RU" dirty="0" smtClean="0">
                <a:solidFill>
                  <a:srgbClr val="FFFF00"/>
                </a:solidFill>
              </a:rPr>
              <a:t> (1981)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7"/>
              </a:rPr>
              <a:t>Дания</a:t>
            </a:r>
            <a:r>
              <a:rPr lang="ru-RU" dirty="0" smtClean="0">
                <a:solidFill>
                  <a:srgbClr val="FFFF00"/>
                </a:solidFill>
              </a:rPr>
              <a:t> (1973)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8"/>
              </a:rPr>
              <a:t>Естония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9"/>
              </a:rPr>
              <a:t>Ирландия</a:t>
            </a:r>
            <a:r>
              <a:rPr lang="ru-RU" dirty="0" smtClean="0">
                <a:solidFill>
                  <a:srgbClr val="FFFF00"/>
                </a:solidFill>
              </a:rPr>
              <a:t> (1973)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0"/>
              </a:rPr>
              <a:t>Испания</a:t>
            </a:r>
            <a:r>
              <a:rPr lang="ru-RU" dirty="0" smtClean="0">
                <a:solidFill>
                  <a:srgbClr val="FFFF00"/>
                </a:solidFill>
              </a:rPr>
              <a:t> (1986)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1"/>
              </a:rPr>
              <a:t>Италия</a:t>
            </a:r>
            <a:r>
              <a:rPr lang="ru-RU" dirty="0" smtClean="0">
                <a:solidFill>
                  <a:srgbClr val="FFFF00"/>
                </a:solidFill>
              </a:rPr>
              <a:t> (1958)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2"/>
              </a:rPr>
              <a:t>Кипър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3"/>
              </a:rPr>
              <a:t>Латвия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4"/>
              </a:rPr>
              <a:t>Литва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5"/>
              </a:rPr>
              <a:t>Люксембург</a:t>
            </a:r>
            <a:r>
              <a:rPr lang="ru-RU" dirty="0" smtClean="0">
                <a:solidFill>
                  <a:srgbClr val="FFFF00"/>
                </a:solidFill>
              </a:rPr>
              <a:t> (1958)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6"/>
              </a:rPr>
              <a:t>Малта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7"/>
              </a:rPr>
              <a:t>Нидерландия</a:t>
            </a:r>
            <a:r>
              <a:rPr lang="ru-RU" dirty="0" smtClean="0">
                <a:solidFill>
                  <a:srgbClr val="FFFF00"/>
                </a:solidFill>
              </a:rPr>
              <a:t> (1958)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8"/>
              </a:rPr>
              <a:t>Обединеното кралство</a:t>
            </a:r>
            <a:r>
              <a:rPr lang="ru-RU" dirty="0" smtClean="0">
                <a:solidFill>
                  <a:srgbClr val="FFFF00"/>
                </a:solidFill>
              </a:rPr>
              <a:t> (1973)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19"/>
              </a:rPr>
              <a:t>Полша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0"/>
              </a:rPr>
              <a:t>Португалия</a:t>
            </a:r>
            <a:r>
              <a:rPr lang="ru-RU" dirty="0" smtClean="0">
                <a:solidFill>
                  <a:srgbClr val="FFFF00"/>
                </a:solidFill>
              </a:rPr>
              <a:t> (1986)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1"/>
              </a:rPr>
              <a:t>Румъния</a:t>
            </a:r>
            <a:r>
              <a:rPr lang="ru-RU" dirty="0" smtClean="0">
                <a:solidFill>
                  <a:srgbClr val="FFFF00"/>
                </a:solidFill>
              </a:rPr>
              <a:t> (2007)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2"/>
              </a:rPr>
              <a:t>Словакия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3"/>
              </a:rPr>
              <a:t>Словения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4"/>
              </a:rPr>
              <a:t>Унгария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5"/>
              </a:rPr>
              <a:t>Финландия</a:t>
            </a:r>
            <a:r>
              <a:rPr lang="ru-RU" dirty="0" smtClean="0">
                <a:solidFill>
                  <a:srgbClr val="FFFF00"/>
                </a:solidFill>
              </a:rPr>
              <a:t> (1995)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6"/>
              </a:rPr>
              <a:t>Франция</a:t>
            </a:r>
            <a:r>
              <a:rPr lang="ru-RU" dirty="0" smtClean="0">
                <a:solidFill>
                  <a:srgbClr val="FFFF00"/>
                </a:solidFill>
              </a:rPr>
              <a:t> (1958)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7"/>
              </a:rPr>
              <a:t>Хърватия</a:t>
            </a:r>
            <a:r>
              <a:rPr lang="ru-RU" dirty="0" smtClean="0">
                <a:solidFill>
                  <a:srgbClr val="FFFF00"/>
                </a:solidFill>
              </a:rPr>
              <a:t> (2013)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8"/>
              </a:rPr>
              <a:t>Чешка република</a:t>
            </a:r>
            <a:r>
              <a:rPr lang="ru-RU" dirty="0" smtClean="0">
                <a:solidFill>
                  <a:srgbClr val="FFFF00"/>
                </a:solidFill>
              </a:rPr>
              <a:t> (2004)</a:t>
            </a:r>
          </a:p>
          <a:p>
            <a:r>
              <a:rPr lang="ru-RU" u="sng" dirty="0" smtClean="0">
                <a:solidFill>
                  <a:srgbClr val="FFFF00"/>
                </a:solidFill>
                <a:hlinkClick r:id="rId29"/>
              </a:rPr>
              <a:t>Швеция</a:t>
            </a:r>
            <a:r>
              <a:rPr lang="ru-RU" dirty="0" smtClean="0">
                <a:solidFill>
                  <a:srgbClr val="FFFF00"/>
                </a:solidFill>
              </a:rPr>
              <a:t> (1995)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ag_of_Europ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17848"/>
            <a:ext cx="8910228" cy="594015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bg-BG" dirty="0" smtClean="0"/>
              <a:t>Европейски символи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3212976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12-те звезди в кръг символизират идеала за единство, солидарност и хармония сред народите в Европа</a:t>
            </a:r>
            <a:r>
              <a:rPr lang="ru-RU" dirty="0"/>
              <a:t>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бетове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16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1317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Мелодията, която се използва, за да символизира ЕС, е от Деветата симфония, композирана през 1823 г. от Лудвиг Ван Бетовен.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dayEuro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62500" cy="2708920"/>
          </a:xfrm>
        </p:spPr>
      </p:pic>
      <p:sp>
        <p:nvSpPr>
          <p:cNvPr id="5" name="Rectangle 4"/>
          <p:cNvSpPr/>
          <p:nvPr/>
        </p:nvSpPr>
        <p:spPr>
          <a:xfrm>
            <a:off x="4788024" y="0"/>
            <a:ext cx="4355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FF00"/>
                </a:solidFill>
                <a:hlinkClick r:id="rId3"/>
              </a:rPr>
              <a:t>Ден на Европа</a:t>
            </a:r>
            <a:endParaRPr lang="ru-RU" sz="2000" b="1" dirty="0">
              <a:solidFill>
                <a:srgbClr val="FFFF0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Идеите, заложени в Европейския съюз, са представени за пръв път на 9 май 1950 г. от френския външен министър Робер Шуман. Затова 9 май се празнува като ключова дата за ЕС.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996952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hlinkClick r:id="rId4"/>
              </a:rPr>
              <a:t>Девизът на ЕС</a:t>
            </a:r>
            <a:endParaRPr lang="ru-RU" sz="2800" b="1" dirty="0"/>
          </a:p>
          <a:p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Девизът на Европейския съюз е „Единство в многообразието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‟ 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Той олицетворява начина, по който европейците се обединяват под формата на ЕС, за да работят за мир и просперитет и едновременно с това се обогатяват от многото различни култури, традиции и езици на континента.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Председатели на ЕС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6516216" cy="4572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Председател на Европейския парламент – Мартин Шулц</a:t>
            </a:r>
          </a:p>
          <a:p>
            <a:pPr>
              <a:buNone/>
            </a:pPr>
            <a:endParaRPr lang="bg-BG" dirty="0" smtClean="0"/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Председател на Европейския съвет – Доналд Туск</a:t>
            </a:r>
          </a:p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Председател на Европейската комисия – Жан-Клод Юнкер</a:t>
            </a:r>
          </a:p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bg-BG" dirty="0"/>
          </a:p>
        </p:txBody>
      </p:sp>
      <p:pic>
        <p:nvPicPr>
          <p:cNvPr id="4" name="Picture 3" descr="schulz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340768"/>
            <a:ext cx="2483768" cy="1673844"/>
          </a:xfrm>
          <a:prstGeom prst="rect">
            <a:avLst/>
          </a:prstGeom>
        </p:spPr>
      </p:pic>
      <p:pic>
        <p:nvPicPr>
          <p:cNvPr id="5" name="Picture 4" descr="tus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3720" y="3140968"/>
            <a:ext cx="2520280" cy="1698450"/>
          </a:xfrm>
          <a:prstGeom prst="rect">
            <a:avLst/>
          </a:prstGeom>
        </p:spPr>
      </p:pic>
      <p:pic>
        <p:nvPicPr>
          <p:cNvPr id="6" name="Picture 5" descr="juncker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3762" y="5013176"/>
            <a:ext cx="2520238" cy="1687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v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348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Парична единица</a:t>
            </a:r>
            <a:endParaRPr lang="bg-B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789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Еврото е най-осезаемият израз на европейската интеграция — то е общата валута на 19 от 28-те държави от ЕС и се използва ежедневно от около 338,6 млн. души. Ползата от общата валута се забелязва веднага от всеки, който пътува в чужбина или пазарува онлайн от уебсайтове в друга държава от ЕС.</a:t>
            </a:r>
            <a:endParaRPr lang="bg-BG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rgbClr val="FFC000"/>
      </a:dk1>
      <a:lt1>
        <a:srgbClr val="0070C0"/>
      </a:lt1>
      <a:dk2>
        <a:srgbClr val="0070C0"/>
      </a:dk2>
      <a:lt2>
        <a:srgbClr val="FFC000"/>
      </a:lt2>
      <a:accent1>
        <a:srgbClr val="FFC000"/>
      </a:accent1>
      <a:accent2>
        <a:srgbClr val="FFC000"/>
      </a:accent2>
      <a:accent3>
        <a:srgbClr val="002060"/>
      </a:accent3>
      <a:accent4>
        <a:srgbClr val="0070C0"/>
      </a:accent4>
      <a:accent5>
        <a:srgbClr val="002060"/>
      </a:accent5>
      <a:accent6>
        <a:srgbClr val="FFC000"/>
      </a:accent6>
      <a:hlink>
        <a:srgbClr val="002060"/>
      </a:hlink>
      <a:folHlink>
        <a:srgbClr val="FFFF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685</TotalTime>
  <Words>239</Words>
  <Application>Microsoft Office PowerPoint</Application>
  <PresentationFormat>Προβολή στην οθόνη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Verve</vt:lpstr>
      <vt:lpstr>Европейски съюз</vt:lpstr>
      <vt:lpstr>Διαφάνεια 2</vt:lpstr>
      <vt:lpstr>Европейският съюз  е политически и   икономическ и съюз между 28 европейски   държави.</vt:lpstr>
      <vt:lpstr>Διαφάνεια 4</vt:lpstr>
      <vt:lpstr>Европейски символи</vt:lpstr>
      <vt:lpstr>Мелодията, която се използва, за да символизира ЕС, е от Деветата симфония, композирана през 1823 г. от Лудвиг Ван Бетовен. </vt:lpstr>
      <vt:lpstr>Διαφάνεια 7</vt:lpstr>
      <vt:lpstr>Председатели на ЕС</vt:lpstr>
      <vt:lpstr>Парична единица</vt:lpstr>
      <vt:lpstr>Διαφάνεια 10</vt:lpstr>
      <vt:lpstr>Διαφάνεια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Европейския съюз</dc:title>
  <dc:creator>ELLIE</dc:creator>
  <cp:lastModifiedBy>Kleo</cp:lastModifiedBy>
  <cp:revision>57</cp:revision>
  <dcterms:created xsi:type="dcterms:W3CDTF">2016-02-25T10:18:39Z</dcterms:created>
  <dcterms:modified xsi:type="dcterms:W3CDTF">2016-05-25T20:15:45Z</dcterms:modified>
</cp:coreProperties>
</file>