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60" r:id="rId5"/>
    <p:sldId id="272" r:id="rId6"/>
    <p:sldId id="258" r:id="rId7"/>
    <p:sldId id="259" r:id="rId8"/>
    <p:sldId id="261" r:id="rId9"/>
    <p:sldId id="262" r:id="rId10"/>
    <p:sldId id="270" r:id="rId11"/>
    <p:sldId id="263" r:id="rId12"/>
    <p:sldId id="268" r:id="rId13"/>
    <p:sldId id="264" r:id="rId14"/>
    <p:sldId id="265" r:id="rId15"/>
    <p:sldId id="266" r:id="rId16"/>
    <p:sldId id="267" r:id="rId17"/>
    <p:sldId id="269"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149FCBA0-7A00-4271-8A03-295A3B50406A}">
          <p14:sldIdLst>
            <p14:sldId id="256"/>
            <p14:sldId id="257"/>
            <p14:sldId id="271"/>
            <p14:sldId id="260"/>
            <p14:sldId id="272"/>
            <p14:sldId id="258"/>
            <p14:sldId id="259"/>
            <p14:sldId id="261"/>
            <p14:sldId id="262"/>
            <p14:sldId id="270"/>
            <p14:sldId id="263"/>
            <p14:sldId id="268"/>
            <p14:sldId id="264"/>
            <p14:sldId id="265"/>
            <p14:sldId id="266"/>
            <p14:sldId id="267"/>
            <p14:sldId id="269"/>
            <p14:sldId id="273"/>
            <p14:sldId id="274"/>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114" y="-3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5/25/2016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pPr/>
              <a:t>5/25/2016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facebook.com/l.php?u=http://vbox7.com/play:dd36f0054b&amp;h=tAQEbji1h" TargetMode="External"/><Relationship Id="rId2" Type="http://schemas.openxmlformats.org/officeDocument/2006/relationships/hyperlink" Target="http://cps-bg.com/obschestvo/pravata-na-jenite-dylgiyat-pyt-kym-edin-po-spravedliv-svyat" TargetMode="External"/><Relationship Id="rId1" Type="http://schemas.openxmlformats.org/officeDocument/2006/relationships/slideLayout" Target="../slideLayouts/slideLayout2.xml"/><Relationship Id="rId4" Type="http://schemas.openxmlformats.org/officeDocument/2006/relationships/hyperlink" Target="http://www.dadalos-iizdvv.org/frauenrechte_b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2326" y="2461846"/>
            <a:ext cx="8825658" cy="1339316"/>
          </a:xfrm>
        </p:spPr>
        <p:txBody>
          <a:bodyPr/>
          <a:lstStyle/>
          <a:p>
            <a:pPr algn="ctr"/>
            <a:r>
              <a:rPr lang="ru-RU" dirty="0"/>
              <a:t/>
            </a:r>
            <a:br>
              <a:rPr lang="ru-RU" dirty="0"/>
            </a:br>
            <a:r>
              <a:rPr lang="ru-RU" sz="4000" b="1" dirty="0">
                <a:ln w="9525">
                  <a:solidFill>
                    <a:schemeClr val="bg1"/>
                  </a:solidFill>
                  <a:prstDash val="solid"/>
                </a:ln>
                <a:solidFill>
                  <a:schemeClr val="tx1"/>
                </a:solidFill>
                <a:effectLst>
                  <a:outerShdw blurRad="12700" dist="38100" dir="2700000" algn="tl" rotWithShape="0">
                    <a:schemeClr val="bg1">
                      <a:lumMod val="50000"/>
                    </a:schemeClr>
                  </a:outerShdw>
                </a:effectLst>
              </a:rPr>
              <a:t>Правата на жените – дългият път към един по-справедлив свят</a:t>
            </a:r>
            <a:endParaRPr lang="bg-BG" sz="4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 xmlns:p14="http://schemas.microsoft.com/office/powerpoint/2010/main" val="780130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62516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t="-12000" b="-15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991643" y="168811"/>
            <a:ext cx="5200357" cy="5036233"/>
          </a:xfrm>
        </p:spPr>
        <p:txBody>
          <a:bodyPr>
            <a:normAutofit fontScale="85000" lnSpcReduction="10000"/>
          </a:bodyPr>
          <a:lstStyle/>
          <a:p>
            <a:r>
              <a:rPr lang="ru-RU" sz="1800" dirty="0">
                <a:solidFill>
                  <a:schemeClr val="bg1"/>
                </a:solidFill>
              </a:rPr>
              <a:t>Нарушенията спрямо правата на жената са много разнообразни, те не се ограничават единствено до дискриминация, отреждане на второстепенна роля в обществото или пък лишаване от елементарни човешки права, като право на гласуване, право на мнение, на образование, труд или избор. Понякога говорим за много по-тежки нарушения, като най-ярките примери в тази насока са: насилието в семейството, убийства на честта, зестрински убийства, търговия с жени, обрязването и осакатяването, предпочитане на синове и изнасилване.</a:t>
            </a:r>
          </a:p>
          <a:p>
            <a:r>
              <a:rPr lang="ru-RU" sz="1800" dirty="0">
                <a:solidFill>
                  <a:schemeClr val="bg1"/>
                </a:solidFill>
              </a:rPr>
              <a:t>     Такива престъпления се регистрират всеки ден, всяка жена по света, независимо от нейната религиозна принадлежност или пък социален статус може да стане жертва на насилие. Някои от тези престъпления са характерни за определени региони, общества, религиозни групи, такива са убийствата на честта, зестринските убийства и обрязването. Други пък са общовалидни за всички общества и националности.</a:t>
            </a:r>
          </a:p>
          <a:p>
            <a:pPr marL="0" indent="0">
              <a:buNone/>
            </a:pPr>
            <a:endParaRPr lang="bg-BG" dirty="0"/>
          </a:p>
        </p:txBody>
      </p:sp>
    </p:spTree>
    <p:extLst>
      <p:ext uri="{BB962C8B-B14F-4D97-AF65-F5344CB8AC3E}">
        <p14:creationId xmlns="" xmlns:p14="http://schemas.microsoft.com/office/powerpoint/2010/main" val="206630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128480" y="0"/>
            <a:ext cx="4063520" cy="4204073"/>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3761349" cy="4204072"/>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761350" y="0"/>
            <a:ext cx="4367130" cy="4204074"/>
          </a:xfrm>
          <a:prstGeom prst="rect">
            <a:avLst/>
          </a:prstGeom>
        </p:spPr>
      </p:pic>
      <p:pic>
        <p:nvPicPr>
          <p:cNvPr id="7" name="Picture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761349" y="4204074"/>
            <a:ext cx="4367131" cy="2653926"/>
          </a:xfrm>
          <a:prstGeom prst="rect">
            <a:avLst/>
          </a:prstGeom>
        </p:spPr>
      </p:pic>
      <p:pic>
        <p:nvPicPr>
          <p:cNvPr id="8" name="Picture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8128480" y="4204074"/>
            <a:ext cx="4063520" cy="2653926"/>
          </a:xfrm>
          <a:prstGeom prst="rect">
            <a:avLst/>
          </a:prstGeom>
        </p:spPr>
      </p:pic>
      <p:pic>
        <p:nvPicPr>
          <p:cNvPr id="9" name="Picture 8"/>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0" y="4204073"/>
            <a:ext cx="3761349" cy="2653927"/>
          </a:xfrm>
          <a:prstGeom prst="rect">
            <a:avLst/>
          </a:prstGeom>
        </p:spPr>
      </p:pic>
    </p:spTree>
    <p:extLst>
      <p:ext uri="{BB962C8B-B14F-4D97-AF65-F5344CB8AC3E}">
        <p14:creationId xmlns="" xmlns:p14="http://schemas.microsoft.com/office/powerpoint/2010/main" val="787198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t="-3000" r="-27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3" y="267287"/>
            <a:ext cx="6020972" cy="5106571"/>
          </a:xfrm>
        </p:spPr>
        <p:txBody>
          <a:bodyPr>
            <a:normAutofit/>
          </a:bodyPr>
          <a:lstStyle/>
          <a:p>
            <a:r>
              <a:rPr lang="ru-RU" dirty="0">
                <a:solidFill>
                  <a:schemeClr val="bg1"/>
                </a:solidFill>
              </a:rPr>
              <a:t>Съществуват нарушения, характерни за двата пола, но съществуват и нарушения, характерни само за жените. Спецификата на различните нарушенията на правата на жените изисква проектиране на законодателството спрямо тях. Най-проблемни са бежанските лагери, където изнасилванията и сексуалното малтретиранеса доста често срещано явление. Друг вид нарушения, характерни за жените са принудителния аборт в случай на женски ембрион или насилие по време на брачния живот.</a:t>
            </a:r>
            <a:endParaRPr lang="bg-BG" dirty="0">
              <a:solidFill>
                <a:schemeClr val="bg1"/>
              </a:solidFill>
            </a:endParaRPr>
          </a:p>
        </p:txBody>
      </p:sp>
    </p:spTree>
    <p:extLst>
      <p:ext uri="{BB962C8B-B14F-4D97-AF65-F5344CB8AC3E}">
        <p14:creationId xmlns="" xmlns:p14="http://schemas.microsoft.com/office/powerpoint/2010/main" val="2648238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2023" y="393896"/>
            <a:ext cx="10213145" cy="5563772"/>
          </a:xfrm>
        </p:spPr>
        <p:txBody>
          <a:bodyPr>
            <a:normAutofit fontScale="92500" lnSpcReduction="10000"/>
          </a:bodyPr>
          <a:lstStyle/>
          <a:p>
            <a:r>
              <a:rPr lang="ru-RU" dirty="0">
                <a:solidFill>
                  <a:schemeClr val="bg1"/>
                </a:solidFill>
              </a:rPr>
              <a:t> През 1993 г. се провежда световна конференция във Виена, която се приема за една от най-съществените крачки в защита правата на жените. Правата на жените са неотменна и неделима съставна част от универсалните човешки права, които не могат да бъдат поставяни в зависимост от културните и традиционни обичаи.</a:t>
            </a:r>
          </a:p>
          <a:p>
            <a:r>
              <a:rPr lang="ru-RU" dirty="0" smtClean="0">
                <a:solidFill>
                  <a:schemeClr val="bg1"/>
                </a:solidFill>
              </a:rPr>
              <a:t> </a:t>
            </a:r>
            <a:r>
              <a:rPr lang="ru-RU" dirty="0">
                <a:solidFill>
                  <a:schemeClr val="bg1"/>
                </a:solidFill>
              </a:rPr>
              <a:t>Определят се следните форми на нарушение на женските права:</a:t>
            </a:r>
          </a:p>
          <a:p>
            <a:pPr marL="0" indent="0">
              <a:buNone/>
            </a:pPr>
            <a:endParaRPr lang="ru-RU" dirty="0">
              <a:solidFill>
                <a:schemeClr val="bg1"/>
              </a:solidFill>
            </a:endParaRPr>
          </a:p>
          <a:p>
            <a:r>
              <a:rPr lang="ru-RU" dirty="0">
                <a:solidFill>
                  <a:schemeClr val="bg1"/>
                </a:solidFill>
              </a:rPr>
              <a:t>Телесно, сексуално и психическо насилие в семейството.</a:t>
            </a:r>
          </a:p>
          <a:p>
            <a:r>
              <a:rPr lang="ru-RU" dirty="0">
                <a:solidFill>
                  <a:schemeClr val="bg1"/>
                </a:solidFill>
              </a:rPr>
              <a:t>Актове на насилие във връзка със зестрата.</a:t>
            </a:r>
          </a:p>
          <a:p>
            <a:r>
              <a:rPr lang="ru-RU" dirty="0">
                <a:solidFill>
                  <a:schemeClr val="bg1"/>
                </a:solidFill>
              </a:rPr>
              <a:t>Изнасилване по време на брачния живот.</a:t>
            </a:r>
          </a:p>
          <a:p>
            <a:r>
              <a:rPr lang="ru-RU" dirty="0">
                <a:solidFill>
                  <a:schemeClr val="bg1"/>
                </a:solidFill>
              </a:rPr>
              <a:t>Обрязване на гениталиите и други вредни за жените традиционни практики.</a:t>
            </a:r>
          </a:p>
          <a:p>
            <a:r>
              <a:rPr lang="ru-RU" dirty="0">
                <a:solidFill>
                  <a:schemeClr val="bg1"/>
                </a:solidFill>
              </a:rPr>
              <a:t>Насилие извън брака и каквато и да е форма на експлоатация.</a:t>
            </a:r>
          </a:p>
          <a:p>
            <a:r>
              <a:rPr lang="ru-RU" dirty="0">
                <a:solidFill>
                  <a:schemeClr val="bg1"/>
                </a:solidFill>
              </a:rPr>
              <a:t>Телесно, сексуално и психическо насилие в обкръжението на обществото, включително изнасилване, сексуална злоупотреба, сексуален тормоз и на работното място, и на обществени места.</a:t>
            </a:r>
          </a:p>
          <a:p>
            <a:r>
              <a:rPr lang="ru-RU" dirty="0">
                <a:solidFill>
                  <a:schemeClr val="bg1"/>
                </a:solidFill>
              </a:rPr>
              <a:t>Търговия с жени и принудителна проституция.</a:t>
            </a:r>
          </a:p>
          <a:p>
            <a:pPr marL="0" indent="0">
              <a:buNone/>
            </a:pPr>
            <a:endParaRPr lang="bg-BG" dirty="0">
              <a:solidFill>
                <a:schemeClr val="bg1"/>
              </a:solidFill>
            </a:endParaRPr>
          </a:p>
        </p:txBody>
      </p:sp>
    </p:spTree>
    <p:extLst>
      <p:ext uri="{BB962C8B-B14F-4D97-AF65-F5344CB8AC3E}">
        <p14:creationId xmlns="" xmlns:p14="http://schemas.microsoft.com/office/powerpoint/2010/main" val="10960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t="-15000" b="-2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1001" y="253218"/>
            <a:ext cx="8609428" cy="4684542"/>
          </a:xfrm>
        </p:spPr>
        <p:txBody>
          <a:bodyPr>
            <a:normAutofit fontScale="92500" lnSpcReduction="10000"/>
          </a:bodyPr>
          <a:lstStyle/>
          <a:p>
            <a:r>
              <a:rPr lang="ru-RU" sz="1600" dirty="0">
                <a:solidFill>
                  <a:schemeClr val="bg1"/>
                </a:solidFill>
              </a:rPr>
              <a:t> В борбата с този вид нарушения се включват голям брой държави. Има редица международни споразумения, като най-ярък пример е това подписано на 4 май 1910 г., което задължава подписалите го страни да налагат наказателни мерки в своите територии спрямо принудителната проституция. Освен това, съществува споразумение за премахване на търговията с пълнолетни жени от 1933 г. (променено през 1949 г.).</a:t>
            </a:r>
          </a:p>
          <a:p>
            <a:r>
              <a:rPr lang="ru-RU" sz="1600" dirty="0">
                <a:solidFill>
                  <a:schemeClr val="bg1"/>
                </a:solidFill>
              </a:rPr>
              <a:t>     Съществуват обаче редица противоречия, които спомагат за развитието на този „бизнес”. Много често тези жени се третират като имигранти и нелегални проституиращи, докато сутеньорите се освобождават след като платят гаранцията си или чрез подкуп. В много страни в ЕС дадена жена може да се обърне към съответния съд само тогава, когато притежава разрешение за пребиваване. Дори и когато тя иска да свидетелства по наказателно дело, например срещу търговци на жени, тя е заплашена от незабавното връщане в родната й страна.</a:t>
            </a:r>
          </a:p>
          <a:p>
            <a:r>
              <a:rPr lang="ru-RU" sz="1600" dirty="0">
                <a:solidFill>
                  <a:schemeClr val="bg1"/>
                </a:solidFill>
              </a:rPr>
              <a:t>     Списъкът на престъпленията към жената не е никак малък. Силно глобализирания свят ни позволява да научаваме дълбоко скриваните тайни на различните общества в продължение на десетилетия. Същият този „феномен” ни позволява и да заличим тази съществуваща несправедливост, като извървим дългия път към един по-справедлив свят, в който правата на всяка жена по света биват зачитани.</a:t>
            </a:r>
          </a:p>
          <a:p>
            <a:endParaRPr lang="bg-BG" dirty="0"/>
          </a:p>
        </p:txBody>
      </p:sp>
    </p:spTree>
    <p:extLst>
      <p:ext uri="{BB962C8B-B14F-4D97-AF65-F5344CB8AC3E}">
        <p14:creationId xmlns="" xmlns:p14="http://schemas.microsoft.com/office/powerpoint/2010/main" val="3578704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l="1328" t="1950" b="1"/>
          <a:stretch/>
        </p:blipFill>
        <p:spPr>
          <a:xfrm>
            <a:off x="0" y="3460652"/>
            <a:ext cx="6866500" cy="3397348"/>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66500" y="-1"/>
            <a:ext cx="5344257" cy="3479037"/>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6866500" cy="3460652"/>
          </a:xfrm>
          <a:prstGeom prst="rect">
            <a:avLst/>
          </a:prstGeom>
        </p:spPr>
      </p:pic>
      <p:pic>
        <p:nvPicPr>
          <p:cNvPr id="8" name="7 - Εικόνα" descr="Εικόνα1117.jpg"/>
          <p:cNvPicPr>
            <a:picLocks noChangeAspect="1"/>
          </p:cNvPicPr>
          <p:nvPr/>
        </p:nvPicPr>
        <p:blipFill>
          <a:blip r:embed="rId5"/>
          <a:stretch>
            <a:fillRect/>
          </a:stretch>
        </p:blipFill>
        <p:spPr>
          <a:xfrm>
            <a:off x="6903720" y="3459480"/>
            <a:ext cx="5288280" cy="3398520"/>
          </a:xfrm>
          <a:prstGeom prst="rect">
            <a:avLst/>
          </a:prstGeom>
        </p:spPr>
      </p:pic>
    </p:spTree>
    <p:extLst>
      <p:ext uri="{BB962C8B-B14F-4D97-AF65-F5344CB8AC3E}">
        <p14:creationId xmlns="" xmlns:p14="http://schemas.microsoft.com/office/powerpoint/2010/main" val="2891973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t="11262" b="11692"/>
          <a:stretch/>
        </p:blipFill>
        <p:spPr>
          <a:xfrm>
            <a:off x="0" y="0"/>
            <a:ext cx="7427742" cy="3516923"/>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427743" y="0"/>
            <a:ext cx="4764257" cy="6858000"/>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 y="3516923"/>
            <a:ext cx="7427743" cy="3341077"/>
          </a:xfrm>
          <a:prstGeom prst="rect">
            <a:avLst/>
          </a:prstGeom>
        </p:spPr>
      </p:pic>
    </p:spTree>
    <p:extLst>
      <p:ext uri="{BB962C8B-B14F-4D97-AF65-F5344CB8AC3E}">
        <p14:creationId xmlns="" xmlns:p14="http://schemas.microsoft.com/office/powerpoint/2010/main" val="3273258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3" name="2 - Εικόνα" descr="Εικόνα1118.jpg"/>
          <p:cNvPicPr>
            <a:picLocks noChangeAspect="1"/>
          </p:cNvPicPr>
          <p:nvPr/>
        </p:nvPicPr>
        <p:blipFill>
          <a:blip r:embed="rId2"/>
          <a:stretch>
            <a:fillRect/>
          </a:stretch>
        </p:blipFill>
        <p:spPr>
          <a:xfrm>
            <a:off x="0" y="1016"/>
            <a:ext cx="12192000" cy="6867912"/>
          </a:xfrm>
          <a:prstGeom prst="rect">
            <a:avLst/>
          </a:prstGeom>
        </p:spPr>
      </p:pic>
    </p:spTree>
    <p:extLst>
      <p:ext uri="{BB962C8B-B14F-4D97-AF65-F5344CB8AC3E}">
        <p14:creationId xmlns="" xmlns:p14="http://schemas.microsoft.com/office/powerpoint/2010/main" val="808966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49" y="5357613"/>
            <a:ext cx="9404723" cy="669700"/>
          </a:xfrm>
        </p:spPr>
        <p:txBody>
          <a:bodyPr/>
          <a:lstStyle/>
          <a:p>
            <a:r>
              <a:rPr lang="bg-BG" sz="2000" dirty="0" smtClean="0"/>
              <a:t>Изготвила: Биляна Николаева, </a:t>
            </a:r>
            <a:r>
              <a:rPr lang="en-US" sz="2000" dirty="0" smtClean="0"/>
              <a:t>XI </a:t>
            </a:r>
            <a:r>
              <a:rPr lang="bg-BG" sz="2000" dirty="0" smtClean="0"/>
              <a:t>клас, Езикова гимназия „Пейо Яворов“</a:t>
            </a:r>
            <a:endParaRPr lang="en-US" sz="2000" dirty="0"/>
          </a:p>
        </p:txBody>
      </p:sp>
      <p:sp>
        <p:nvSpPr>
          <p:cNvPr id="3" name="Content Placeholder 2"/>
          <p:cNvSpPr>
            <a:spLocks noGrp="1"/>
          </p:cNvSpPr>
          <p:nvPr>
            <p:ph idx="1"/>
          </p:nvPr>
        </p:nvSpPr>
        <p:spPr>
          <a:xfrm>
            <a:off x="961644" y="739272"/>
            <a:ext cx="8946541" cy="4195481"/>
          </a:xfrm>
        </p:spPr>
        <p:txBody>
          <a:bodyPr/>
          <a:lstStyle/>
          <a:p>
            <a:r>
              <a:rPr lang="bg-BG" dirty="0" smtClean="0"/>
              <a:t>Източници: </a:t>
            </a:r>
            <a:r>
              <a:rPr lang="en-US" u="sng" dirty="0">
                <a:hlinkClick r:id="rId2"/>
              </a:rPr>
              <a:t>http://cps-bg.com/obschestvo/pravata-na-jenite-dylgiyat-pyt-kym-edin-po-spravedliv-svyat</a:t>
            </a:r>
            <a:r>
              <a:rPr lang="en-US" dirty="0"/>
              <a:t/>
            </a:r>
            <a:br>
              <a:rPr lang="en-US" dirty="0"/>
            </a:br>
            <a:r>
              <a:rPr lang="en-US" dirty="0">
                <a:hlinkClick r:id="rId3"/>
              </a:rPr>
              <a:t>http://vbox7.com/play:dd36f0054b</a:t>
            </a:r>
            <a:r>
              <a:rPr lang="en-US" dirty="0"/>
              <a:t/>
            </a:r>
            <a:br>
              <a:rPr lang="en-US" dirty="0"/>
            </a:br>
            <a:r>
              <a:rPr lang="en-US" dirty="0">
                <a:hlinkClick r:id="rId4"/>
              </a:rPr>
              <a:t>http://www.dadalos-iizdvv.org/frauenrechte_bg</a:t>
            </a:r>
            <a:r>
              <a:rPr lang="en-US" dirty="0" smtClean="0">
                <a:hlinkClick r:id="rId4"/>
              </a:rPr>
              <a:t>/</a:t>
            </a:r>
            <a:endParaRPr lang="bg-BG" dirty="0" smtClean="0"/>
          </a:p>
          <a:p>
            <a:r>
              <a:rPr lang="en-US" sz="1800" b="1" dirty="0">
                <a:solidFill>
                  <a:schemeClr val="accent1"/>
                </a:solidFill>
              </a:rPr>
              <a:t>http://www.europarl.europa.eu/aboutparliament/bg/20150201PVL00015/%D0%9F%D1%80%D0%B0%D0%B2%D0%B0-%D0%BD%D0%B0-%D1%87%D0%BE%D0%B2%D0%B5%D0%BA%D0%B0</a:t>
            </a:r>
          </a:p>
        </p:txBody>
      </p:sp>
    </p:spTree>
    <p:extLst>
      <p:ext uri="{BB962C8B-B14F-4D97-AF65-F5344CB8AC3E}">
        <p14:creationId xmlns="" xmlns:p14="http://schemas.microsoft.com/office/powerpoint/2010/main" val="778330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9000" t="1000" r="2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2866" y="773722"/>
            <a:ext cx="8384345" cy="5233181"/>
          </a:xfrm>
        </p:spPr>
        <p:txBody>
          <a:bodyPr>
            <a:noAutofit/>
          </a:bodyPr>
          <a:lstStyle/>
          <a:p>
            <a:r>
              <a:rPr lang="ru-RU" sz="1500" dirty="0" smtClean="0">
                <a:solidFill>
                  <a:schemeClr val="bg1"/>
                </a:solidFill>
              </a:rPr>
              <a:t>  Равенството </a:t>
            </a:r>
            <a:r>
              <a:rPr lang="ru-RU" sz="1500" dirty="0">
                <a:solidFill>
                  <a:schemeClr val="bg1"/>
                </a:solidFill>
              </a:rPr>
              <a:t>между хората е фундаментална човешка ценност, като правата на жените са значителна част от широката концепция „права на човека”. </a:t>
            </a:r>
            <a:r>
              <a:rPr lang="ru-RU" sz="1500" dirty="0" smtClean="0">
                <a:solidFill>
                  <a:schemeClr val="bg1"/>
                </a:solidFill>
              </a:rPr>
              <a:t>Политическото, икономическото </a:t>
            </a:r>
            <a:r>
              <a:rPr lang="ru-RU" sz="1500" dirty="0">
                <a:solidFill>
                  <a:schemeClr val="bg1"/>
                </a:solidFill>
              </a:rPr>
              <a:t>и </a:t>
            </a:r>
            <a:r>
              <a:rPr lang="ru-RU" sz="1500" dirty="0" smtClean="0">
                <a:solidFill>
                  <a:schemeClr val="bg1"/>
                </a:solidFill>
              </a:rPr>
              <a:t>социалното равноправие е </a:t>
            </a:r>
            <a:r>
              <a:rPr lang="ru-RU" sz="1500" dirty="0">
                <a:solidFill>
                  <a:schemeClr val="bg1"/>
                </a:solidFill>
              </a:rPr>
              <a:t>резултат на дългогодишния и упорит труд на хиляди жени по света, отдали себе си в името на един свят, основан на справедливост и демокрация във всички области на обществения живот.</a:t>
            </a:r>
          </a:p>
          <a:p>
            <a:r>
              <a:rPr lang="ru-RU" sz="1500" dirty="0" smtClean="0">
                <a:solidFill>
                  <a:schemeClr val="bg1"/>
                </a:solidFill>
              </a:rPr>
              <a:t>   Още със създаването на ООН е признат принципа на равнопоставеността между половете. Пътят, който извървяват защитниците на женските права е дълъг. Предложенията </a:t>
            </a:r>
            <a:r>
              <a:rPr lang="ru-RU" sz="1500" dirty="0">
                <a:solidFill>
                  <a:schemeClr val="bg1"/>
                </a:solidFill>
              </a:rPr>
              <a:t>на </a:t>
            </a:r>
            <a:r>
              <a:rPr lang="ru-RU" sz="1500" dirty="0" smtClean="0">
                <a:solidFill>
                  <a:schemeClr val="bg1"/>
                </a:solidFill>
              </a:rPr>
              <a:t>извънредните </a:t>
            </a:r>
            <a:r>
              <a:rPr lang="ru-RU" sz="1500" dirty="0">
                <a:solidFill>
                  <a:schemeClr val="bg1"/>
                </a:solidFill>
              </a:rPr>
              <a:t>комисии (</a:t>
            </a:r>
            <a:r>
              <a:rPr lang="ru-RU" sz="1500" dirty="0" smtClean="0">
                <a:solidFill>
                  <a:schemeClr val="bg1"/>
                </a:solidFill>
              </a:rPr>
              <a:t>женските комисии) не се прилагат задълбочено. Специфичните нарушения спрямо жената не се разглеждат отделно. Пренебрегването на този голям проблем е причина „Женската комисия” да поиска 1975 г. да бъде обявена за година на жената. Последвалата декада на жената от 1976 г. до 1985 г. и три световни конференции на жените към ООН под мотото „Равноправие, развитие и мир" са лостът, който задейства механизма за по-активно участие и защита на правата на жените. През 1979 г. Общото събрание на ООН приема Споразумението за премахване на всякаква форма на дискриминация спрямо жената. За първи път държавите поемат ангажимент за изграждането на цяла система от мерки с цел защита правата на жените. Споразумението е критикувано още в самото му начало.</a:t>
            </a:r>
            <a:br>
              <a:rPr lang="ru-RU" sz="1500" dirty="0" smtClean="0">
                <a:solidFill>
                  <a:schemeClr val="bg1"/>
                </a:solidFill>
              </a:rPr>
            </a:br>
            <a:endParaRPr lang="bg-BG" sz="1500" dirty="0">
              <a:solidFill>
                <a:schemeClr val="bg1"/>
              </a:solidFill>
            </a:endParaRPr>
          </a:p>
        </p:txBody>
      </p:sp>
    </p:spTree>
    <p:extLst>
      <p:ext uri="{BB962C8B-B14F-4D97-AF65-F5344CB8AC3E}">
        <p14:creationId xmlns="" xmlns:p14="http://schemas.microsoft.com/office/powerpoint/2010/main" val="3332515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49302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8656" y="260252"/>
            <a:ext cx="6500387" cy="4981449"/>
          </a:xfrm>
          <a:solidFill>
            <a:schemeClr val="lt1"/>
          </a:solidFill>
        </p:spPr>
        <p:txBody>
          <a:bodyPr>
            <a:normAutofit/>
          </a:bodyPr>
          <a:lstStyle/>
          <a:p>
            <a:r>
              <a:rPr lang="ru-RU" sz="1500" dirty="0" smtClean="0">
                <a:solidFill>
                  <a:schemeClr val="bg1"/>
                </a:solidFill>
              </a:rPr>
              <a:t>   Появата </a:t>
            </a:r>
            <a:r>
              <a:rPr lang="ru-RU" sz="1500" dirty="0">
                <a:solidFill>
                  <a:schemeClr val="bg1"/>
                </a:solidFill>
              </a:rPr>
              <a:t>на женското движение „феминизъм” е една голяма стъпка в процеса на утвърждаване и извоюване на женските права по света. Като цяло движението е най-активно в Америка, Англия, Франция и социалистическите страни. Първите призиви, издигнати от тези женски организации, са за равенството в  икономическо отношение, еднакви възнаграждения за една и съща работа, отваряне на профсъюзите за проблемите на жените и др. По-късно към тези призиви се издига искането и за избирателното право. </a:t>
            </a:r>
            <a:r>
              <a:rPr lang="ru-RU" sz="1500" dirty="0" smtClean="0">
                <a:solidFill>
                  <a:schemeClr val="bg1"/>
                </a:solidFill>
              </a:rPr>
              <a:t>Поражда </a:t>
            </a:r>
            <a:r>
              <a:rPr lang="ru-RU" sz="1500" dirty="0">
                <a:solidFill>
                  <a:schemeClr val="bg1"/>
                </a:solidFill>
              </a:rPr>
              <a:t>се влиятелното движение за защита на избирателното право на жените, </a:t>
            </a:r>
            <a:r>
              <a:rPr lang="ru-RU" sz="1500" dirty="0" smtClean="0">
                <a:solidFill>
                  <a:schemeClr val="bg1"/>
                </a:solidFill>
              </a:rPr>
              <a:t>което те получили през 1920 г. в САЩ, още известно </a:t>
            </a:r>
            <a:r>
              <a:rPr lang="ru-RU" sz="1500" dirty="0">
                <a:solidFill>
                  <a:schemeClr val="bg1"/>
                </a:solidFill>
              </a:rPr>
              <a:t>като движението на Suffragetten, което цели постигането на избирателно право за жените със средствата на обществената работа и петициите. Всичко това показва едно голямо разнообразие на феминистки идеи, наложили се най-вече в Европа и Северна Америка. Те успяват да извоюват правата на съвременната жена, да я издигнат до мястото й на равна с мъжа, което тя има днес.</a:t>
            </a:r>
            <a:endParaRPr lang="bg-BG" sz="1500" dirty="0">
              <a:solidFill>
                <a:schemeClr val="bg1"/>
              </a:solidFill>
            </a:endParaRPr>
          </a:p>
        </p:txBody>
      </p:sp>
      <p:pic>
        <p:nvPicPr>
          <p:cNvPr id="7" name="Picture 6"/>
          <p:cNvPicPr>
            <a:picLocks noChangeAspect="1"/>
          </p:cNvPicPr>
          <p:nvPr/>
        </p:nvPicPr>
        <p:blipFill rotWithShape="1">
          <a:blip r:embed="rId2">
            <a:extLst>
              <a:ext uri="{28A0092B-C50C-407E-A947-70E740481C1C}">
                <a14:useLocalDpi xmlns="" xmlns:a14="http://schemas.microsoft.com/office/drawing/2010/main" val="0"/>
              </a:ext>
            </a:extLst>
          </a:blip>
          <a:srcRect l="1498" r="10858" b="9169"/>
          <a:stretch/>
        </p:blipFill>
        <p:spPr>
          <a:xfrm>
            <a:off x="125437" y="0"/>
            <a:ext cx="3293012" cy="3460652"/>
          </a:xfrm>
          <a:prstGeom prst="rect">
            <a:avLst/>
          </a:prstGeom>
        </p:spPr>
      </p:pic>
      <p:pic>
        <p:nvPicPr>
          <p:cNvPr id="8" name="Picture 7"/>
          <p:cNvPicPr>
            <a:picLocks noChangeAspect="1"/>
          </p:cNvPicPr>
          <p:nvPr/>
        </p:nvPicPr>
        <p:blipFill rotWithShape="1">
          <a:blip r:embed="rId3">
            <a:extLst>
              <a:ext uri="{28A0092B-C50C-407E-A947-70E740481C1C}">
                <a14:useLocalDpi xmlns="" xmlns:a14="http://schemas.microsoft.com/office/drawing/2010/main" val="0"/>
              </a:ext>
            </a:extLst>
          </a:blip>
          <a:srcRect l="2599" t="2460" r="2990" b="2961"/>
          <a:stretch/>
        </p:blipFill>
        <p:spPr>
          <a:xfrm>
            <a:off x="217463" y="3530990"/>
            <a:ext cx="3108960" cy="2644727"/>
          </a:xfrm>
          <a:prstGeom prst="rect">
            <a:avLst/>
          </a:prstGeom>
        </p:spPr>
      </p:pic>
      <p:pic>
        <p:nvPicPr>
          <p:cNvPr id="9" name="Pictur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706709" y="0"/>
            <a:ext cx="2485292" cy="3460652"/>
          </a:xfrm>
          <a:prstGeom prst="rect">
            <a:avLst/>
          </a:prstGeom>
        </p:spPr>
      </p:pic>
      <p:pic>
        <p:nvPicPr>
          <p:cNvPr id="10" name="Picture 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9819249" y="3460652"/>
            <a:ext cx="2316480" cy="2954216"/>
          </a:xfrm>
          <a:prstGeom prst="rect">
            <a:avLst/>
          </a:prstGeom>
        </p:spPr>
      </p:pic>
    </p:spTree>
    <p:extLst>
      <p:ext uri="{BB962C8B-B14F-4D97-AF65-F5344CB8AC3E}">
        <p14:creationId xmlns="" xmlns:p14="http://schemas.microsoft.com/office/powerpoint/2010/main" val="4159239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00750" y="1"/>
            <a:ext cx="6191250" cy="3207433"/>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33182" y="3207434"/>
            <a:ext cx="6958818" cy="3650566"/>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9013" y="0"/>
            <a:ext cx="3292718" cy="3207434"/>
          </a:xfrm>
          <a:prstGeom prst="rect">
            <a:avLst/>
          </a:prstGeom>
        </p:spPr>
      </p:pic>
      <p:pic>
        <p:nvPicPr>
          <p:cNvPr id="8" name="Picture 7"/>
          <p:cNvPicPr>
            <a:picLocks noChangeAspect="1"/>
          </p:cNvPicPr>
          <p:nvPr/>
        </p:nvPicPr>
        <p:blipFill rotWithShape="1">
          <a:blip r:embed="rId5">
            <a:extLst>
              <a:ext uri="{28A0092B-C50C-407E-A947-70E740481C1C}">
                <a14:useLocalDpi xmlns="" xmlns:a14="http://schemas.microsoft.com/office/drawing/2010/main" val="0"/>
              </a:ext>
            </a:extLst>
          </a:blip>
          <a:srcRect b="5344"/>
          <a:stretch/>
        </p:blipFill>
        <p:spPr>
          <a:xfrm>
            <a:off x="-29013" y="3207434"/>
            <a:ext cx="5262195" cy="3650566"/>
          </a:xfrm>
          <a:prstGeom prst="rect">
            <a:avLst/>
          </a:prstGeom>
        </p:spPr>
      </p:pic>
      <p:pic>
        <p:nvPicPr>
          <p:cNvPr id="9" name="Picture 8"/>
          <p:cNvPicPr>
            <a:picLocks noChangeAspect="1"/>
          </p:cNvPicPr>
          <p:nvPr/>
        </p:nvPicPr>
        <p:blipFill rotWithShape="1">
          <a:blip r:embed="rId6">
            <a:extLst>
              <a:ext uri="{28A0092B-C50C-407E-A947-70E740481C1C}">
                <a14:useLocalDpi xmlns="" xmlns:a14="http://schemas.microsoft.com/office/drawing/2010/main" val="0"/>
              </a:ext>
            </a:extLst>
          </a:blip>
          <a:srcRect r="7015"/>
          <a:stretch/>
        </p:blipFill>
        <p:spPr>
          <a:xfrm>
            <a:off x="3263705" y="0"/>
            <a:ext cx="2737045" cy="3207434"/>
          </a:xfrm>
          <a:prstGeom prst="rect">
            <a:avLst/>
          </a:prstGeom>
        </p:spPr>
      </p:pic>
    </p:spTree>
    <p:extLst>
      <p:ext uri="{BB962C8B-B14F-4D97-AF65-F5344CB8AC3E}">
        <p14:creationId xmlns="" xmlns:p14="http://schemas.microsoft.com/office/powerpoint/2010/main" val="419749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5000" r="-2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152" y="239150"/>
            <a:ext cx="6555544" cy="7610623"/>
          </a:xfrm>
        </p:spPr>
        <p:txBody>
          <a:bodyPr>
            <a:normAutofit fontScale="32500" lnSpcReduction="20000"/>
          </a:bodyPr>
          <a:lstStyle/>
          <a:p>
            <a:r>
              <a:rPr lang="ru-RU" sz="3500" dirty="0">
                <a:solidFill>
                  <a:schemeClr val="bg1"/>
                </a:solidFill>
              </a:rPr>
              <a:t> </a:t>
            </a:r>
            <a:r>
              <a:rPr lang="ru-RU" sz="4600" dirty="0" smtClean="0">
                <a:solidFill>
                  <a:schemeClr val="bg1"/>
                </a:solidFill>
              </a:rPr>
              <a:t>Като представители на значително по-уязвима група от обществото, жените се нуждаят от специален статут на защита. В тази насока се зараждат редица женски правозащитни организации, целящи да подобрят социалния, икономическия и политически статус на жената.</a:t>
            </a:r>
            <a:r>
              <a:rPr lang="en-US" sz="4600" dirty="0" smtClean="0">
                <a:solidFill>
                  <a:schemeClr val="bg1"/>
                </a:solidFill>
              </a:rPr>
              <a:t/>
            </a:r>
            <a:br>
              <a:rPr lang="en-US" sz="4600" dirty="0" smtClean="0">
                <a:solidFill>
                  <a:schemeClr val="bg1"/>
                </a:solidFill>
              </a:rPr>
            </a:br>
            <a:r>
              <a:rPr lang="ru-RU" sz="4600" dirty="0" smtClean="0">
                <a:solidFill>
                  <a:schemeClr val="bg1"/>
                </a:solidFill>
              </a:rPr>
              <a:t>Едни от най-известните международни организации за защита правата на жените са:</a:t>
            </a:r>
          </a:p>
          <a:p>
            <a:r>
              <a:rPr lang="ru-RU" sz="4600" dirty="0">
                <a:solidFill>
                  <a:schemeClr val="bg1"/>
                </a:solidFill>
              </a:rPr>
              <a:t>     DAW – Division of the Advancement of Women – това е световна организация, занимаваща се с изследвания процесите на дискриминация и развиването на политически стратегии с цел предотвратяването на тези обстоятелства. Подпомага различни национални и международни организации в тяхната дейност и анализи. DAWе организация, която отблизо следи изпълненията на ангажиментите поети в Пекин.</a:t>
            </a:r>
          </a:p>
          <a:p>
            <a:r>
              <a:rPr lang="ru-RU" sz="4600" dirty="0">
                <a:solidFill>
                  <a:schemeClr val="bg1"/>
                </a:solidFill>
              </a:rPr>
              <a:t>     INSTRAW – United Nations International Research and Training Institute for the Advancement of Women- това е институт, целящ въвеждането на равни права между мъжете и жените със средствата на научни изследвания, обучения, събирането и предаването на информация. Това е организация, подпомагаща неправителствените организации със семинари и различни форуми за дискусия..</a:t>
            </a:r>
          </a:p>
          <a:p>
            <a:r>
              <a:rPr lang="ru-RU" sz="4600" dirty="0">
                <a:solidFill>
                  <a:schemeClr val="bg1"/>
                </a:solidFill>
              </a:rPr>
              <a:t>     Съществуват редица неправителствени организации (NGO), занимаващи се със защита правата на жените по света. Небезизвестна е  WGG – Workgroup Girls. Това е работна група на 89 международни и национални неправителствени организации, работещи в повече от 100 страни по света. Групата работи съвместно с UNICEF и с Комитета на неправителствените организации. Целта е правителствата на всички държави по света да предприемат мерки за защита правата на жените по света.</a:t>
            </a:r>
          </a:p>
          <a:p>
            <a:pPr marL="0" indent="0">
              <a:buNone/>
            </a:pPr>
            <a:r>
              <a:rPr lang="ru-RU" sz="4600" dirty="0">
                <a:solidFill>
                  <a:schemeClr val="bg1"/>
                </a:solidFill>
              </a:rPr>
              <a:t>    </a:t>
            </a:r>
            <a:endParaRPr lang="bg-BG" sz="4600" dirty="0">
              <a:solidFill>
                <a:schemeClr val="bg1"/>
              </a:solidFill>
            </a:endParaRPr>
          </a:p>
        </p:txBody>
      </p:sp>
    </p:spTree>
    <p:extLst>
      <p:ext uri="{BB962C8B-B14F-4D97-AF65-F5344CB8AC3E}">
        <p14:creationId xmlns="" xmlns:p14="http://schemas.microsoft.com/office/powerpoint/2010/main" val="2663812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000" r="-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702421"/>
            <a:ext cx="5275385" cy="3757038"/>
          </a:xfrm>
        </p:spPr>
        <p:txBody>
          <a:bodyPr>
            <a:normAutofit/>
          </a:bodyPr>
          <a:lstStyle/>
          <a:p>
            <a:r>
              <a:rPr lang="ru-RU" sz="1600" dirty="0">
                <a:solidFill>
                  <a:schemeClr val="bg1"/>
                </a:solidFill>
              </a:rPr>
              <a:t> </a:t>
            </a:r>
            <a:r>
              <a:rPr lang="ru-RU" sz="1500" dirty="0">
                <a:solidFill>
                  <a:schemeClr val="bg1"/>
                </a:solidFill>
              </a:rPr>
              <a:t>Правата на жените са изключително важен дял от общата концепция за правата на човека. Тяхното място е наложено със серия от декларации и конвенции приети последователно през последните няколко века.</a:t>
            </a:r>
          </a:p>
          <a:p>
            <a:r>
              <a:rPr lang="ru-RU" sz="1500" dirty="0">
                <a:solidFill>
                  <a:schemeClr val="bg1"/>
                </a:solidFill>
              </a:rPr>
              <a:t>     Един от първите документи в тази насока  е „Декларацията за правата на жената и гражданката”,съставена от френската писателка Олимп дьо Гуж през септември 1791 г. В нея тя изисква пълно политическо, социално и юридическо равноправие на жените спрямо мъжете.</a:t>
            </a:r>
          </a:p>
          <a:p>
            <a:endParaRPr lang="bg-BG" dirty="0"/>
          </a:p>
        </p:txBody>
      </p:sp>
    </p:spTree>
    <p:extLst>
      <p:ext uri="{BB962C8B-B14F-4D97-AF65-F5344CB8AC3E}">
        <p14:creationId xmlns="" xmlns:p14="http://schemas.microsoft.com/office/powerpoint/2010/main" val="1220745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1000" t="-29000" r="-17000" b="-1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7115"/>
            <a:ext cx="4951827" cy="3587262"/>
          </a:xfrm>
        </p:spPr>
        <p:txBody>
          <a:bodyPr>
            <a:normAutofit/>
          </a:bodyPr>
          <a:lstStyle/>
          <a:p>
            <a:r>
              <a:rPr lang="ru-RU" dirty="0"/>
              <a:t> </a:t>
            </a:r>
            <a:r>
              <a:rPr lang="ru-RU" sz="1500" dirty="0">
                <a:solidFill>
                  <a:schemeClr val="bg1"/>
                </a:solidFill>
              </a:rPr>
              <a:t>Правата на жените като цяло са обект на незачитане в продължение на години. Голяма част от нарушенията са свързани преди всичко с векуващи традиции и обичаи, като определянето им за противозаконно се превръща често пъти в непреодолим конфликт. Много „незападни” общества, определят тези права като характерни за Запада и използват това за оправдание, когато не ги спазват. Но това в повечето случаи е само опит да се прикрият и оправдаят нарушенията които се извършват.</a:t>
            </a:r>
            <a:endParaRPr lang="bg-BG" sz="1500" dirty="0">
              <a:solidFill>
                <a:schemeClr val="bg1"/>
              </a:solidFill>
            </a:endParaRPr>
          </a:p>
        </p:txBody>
      </p:sp>
    </p:spTree>
    <p:extLst>
      <p:ext uri="{BB962C8B-B14F-4D97-AF65-F5344CB8AC3E}">
        <p14:creationId xmlns="" xmlns:p14="http://schemas.microsoft.com/office/powerpoint/2010/main" val="1874547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84000" b="-7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5576" y="2110153"/>
            <a:ext cx="6893169" cy="2869811"/>
          </a:xfrm>
        </p:spPr>
        <p:txBody>
          <a:bodyPr>
            <a:normAutofit/>
          </a:bodyPr>
          <a:lstStyle/>
          <a:p>
            <a:r>
              <a:rPr lang="ru-RU" dirty="0" smtClean="0">
                <a:solidFill>
                  <a:schemeClr val="bg1"/>
                </a:solidFill>
              </a:rPr>
              <a:t>   </a:t>
            </a:r>
            <a:r>
              <a:rPr lang="ru-RU" sz="1500" dirty="0" smtClean="0">
                <a:solidFill>
                  <a:schemeClr val="bg1"/>
                </a:solidFill>
              </a:rPr>
              <a:t>Защитничките </a:t>
            </a:r>
            <a:r>
              <a:rPr lang="ru-RU" sz="1500" dirty="0">
                <a:solidFill>
                  <a:schemeClr val="bg1"/>
                </a:solidFill>
              </a:rPr>
              <a:t>на правата на жените </a:t>
            </a:r>
            <a:r>
              <a:rPr lang="ru-RU" sz="1500" dirty="0" smtClean="0">
                <a:solidFill>
                  <a:schemeClr val="bg1"/>
                </a:solidFill>
              </a:rPr>
              <a:t>се </a:t>
            </a:r>
            <a:r>
              <a:rPr lang="ru-RU" sz="1500" dirty="0">
                <a:solidFill>
                  <a:schemeClr val="bg1"/>
                </a:solidFill>
              </a:rPr>
              <a:t>сблъскват с традициите, обичаите и манталитета на десетки държави по света, като най-силно отрицание и недоволство се забелязва в ислямските и католически общества, където религията и нейните ценности са водещи постулати на обществото. Редица страни се въздържат относно правото на сексуално самоопределяне. Тези държави отхвърлят ненаказването  на нелегалните аборти. Най-големите противници на универсалните права на жените са религиозно мотивираните и фундаменталистки сили. Правата на жените не се зачитат най-вече в ислямските страни – като Иран, Судан, Саудитска Арабия и </a:t>
            </a:r>
            <a:r>
              <a:rPr lang="ru-RU" sz="1500" dirty="0" smtClean="0">
                <a:solidFill>
                  <a:schemeClr val="bg1"/>
                </a:solidFill>
              </a:rPr>
              <a:t>други.</a:t>
            </a:r>
            <a:endParaRPr lang="bg-BG" sz="1500" dirty="0">
              <a:solidFill>
                <a:schemeClr val="bg1"/>
              </a:solidFill>
            </a:endParaRPr>
          </a:p>
        </p:txBody>
      </p:sp>
    </p:spTree>
    <p:extLst>
      <p:ext uri="{BB962C8B-B14F-4D97-AF65-F5344CB8AC3E}">
        <p14:creationId xmlns="" xmlns:p14="http://schemas.microsoft.com/office/powerpoint/2010/main" val="40437935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499</TotalTime>
  <Words>671</Words>
  <Application>Microsoft Office PowerPoint</Application>
  <PresentationFormat>Προσαρμογή</PresentationFormat>
  <Paragraphs>32</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Ion</vt:lpstr>
      <vt:lpstr> Правата на жените – дългият път към един по-справедлив свят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Изготвила: Биляна Николаева, XI клас, Езикова гимназия „Пейо Яворов“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Правата на жените – дългият път към един по-справедлив свят</dc:title>
  <dc:creator>svetlioss@outlook.com</dc:creator>
  <cp:lastModifiedBy>Kleo</cp:lastModifiedBy>
  <cp:revision>35</cp:revision>
  <dcterms:created xsi:type="dcterms:W3CDTF">2015-11-25T13:11:06Z</dcterms:created>
  <dcterms:modified xsi:type="dcterms:W3CDTF">2016-05-25T20:40:13Z</dcterms:modified>
</cp:coreProperties>
</file>