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1" r:id="rId1"/>
    <p:sldMasterId id="2147483828" r:id="rId2"/>
    <p:sldMasterId id="2147483845" r:id="rId3"/>
    <p:sldMasterId id="214748386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1" d="100"/>
          <a:sy n="81" d="100"/>
        </p:scale>
        <p:origin x="-7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456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576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5835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47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409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67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09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348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212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69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6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15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59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636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835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479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230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265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19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7638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10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941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015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657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2924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92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4632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760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59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208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782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892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365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198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79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820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6341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92235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578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42915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271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364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107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674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992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582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113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832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1590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204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328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017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010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2057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897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8467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233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21805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385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224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2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0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5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1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64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1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3877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budsman.bg/publications/29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udoc.echr.coe.int/sites/eng/pages/search.aspx?i=001-154598" TargetMode="Externa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Човешките права в България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3" y="2087880"/>
            <a:ext cx="130759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36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100" dirty="0" smtClean="0"/>
              <a:t>Източници: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www.ombudsman.bg/publications/2991#middleWrapper</a:t>
            </a:r>
            <a:r>
              <a:rPr lang="bg-BG" sz="1100" dirty="0" smtClean="0"/>
              <a:t/>
            </a:r>
            <a:br>
              <a:rPr lang="bg-BG" sz="1100" dirty="0" smtClean="0"/>
            </a:br>
            <a:r>
              <a:rPr lang="en-US" sz="1100" dirty="0"/>
              <a:t>http://www.bghelsinki.org/bg/publikacii/dokladi-na-bhk/godishni-dokladi-za-pravata-na-choveka</a:t>
            </a:r>
            <a:r>
              <a:rPr lang="en-US" sz="1100" dirty="0" smtClean="0"/>
              <a:t>/</a:t>
            </a:r>
            <a:r>
              <a:rPr lang="bg-BG" sz="1100" dirty="0" smtClean="0"/>
              <a:t/>
            </a:r>
            <a:br>
              <a:rPr lang="bg-BG" sz="1100" dirty="0" smtClean="0"/>
            </a:br>
            <a:r>
              <a:rPr lang="en-US" sz="1100" dirty="0"/>
              <a:t>http://www.pravanachoveka.com</a:t>
            </a:r>
            <a:r>
              <a:rPr lang="en-US" sz="1100" dirty="0" smtClean="0"/>
              <a:t>/</a:t>
            </a:r>
            <a:r>
              <a:rPr lang="bg-BG" sz="1100" dirty="0" smtClean="0"/>
              <a:t/>
            </a:r>
            <a:br>
              <a:rPr lang="bg-BG" sz="1100" dirty="0" smtClean="0"/>
            </a:br>
            <a:r>
              <a:rPr lang="en-US" sz="1100" dirty="0"/>
              <a:t>http://blhr.org/publikacii/11</a:t>
            </a:r>
            <a:r>
              <a:rPr lang="en-US" sz="1100" dirty="0" smtClean="0"/>
              <a:t>/</a:t>
            </a:r>
            <a:r>
              <a:rPr lang="bg-BG" sz="1100" dirty="0" smtClean="0"/>
              <a:t/>
            </a:r>
            <a:br>
              <a:rPr lang="bg-BG" sz="1100" dirty="0" smtClean="0"/>
            </a:br>
            <a:r>
              <a:rPr lang="en-US" sz="1100" dirty="0"/>
              <a:t>http://www.europarl.europa.eu/aboutparliament/bg/20150201PVL00015/%D0%9F%D1%80%D0%B0%D0%B2%D0%B0-%D0%BD%D0%B0-%D1%87%D0%BE%D0%B2%D0%B5%D0%BA%D0%B0#hr_fundamental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sz="2400" dirty="0" smtClean="0">
              <a:solidFill>
                <a:srgbClr val="C00000"/>
              </a:solidFill>
            </a:endParaRPr>
          </a:p>
          <a:p>
            <a:endParaRPr lang="bg-BG" sz="2400" dirty="0">
              <a:solidFill>
                <a:srgbClr val="C00000"/>
              </a:solidFill>
            </a:endParaRPr>
          </a:p>
          <a:p>
            <a:endParaRPr lang="bg-BG" sz="2400" dirty="0" smtClean="0">
              <a:solidFill>
                <a:srgbClr val="C00000"/>
              </a:solidFill>
            </a:endParaRPr>
          </a:p>
          <a:p>
            <a:endParaRPr lang="bg-BG" sz="2400" dirty="0">
              <a:solidFill>
                <a:srgbClr val="C00000"/>
              </a:solidFill>
            </a:endParaRPr>
          </a:p>
          <a:p>
            <a:endParaRPr lang="bg-BG" sz="2400" dirty="0" smtClean="0">
              <a:solidFill>
                <a:srgbClr val="C00000"/>
              </a:solidFill>
            </a:endParaRPr>
          </a:p>
          <a:p>
            <a:r>
              <a:rPr lang="bg-BG" sz="2400" dirty="0" smtClean="0">
                <a:solidFill>
                  <a:srgbClr val="C00000"/>
                </a:solidFill>
              </a:rPr>
              <a:t>Изготвила: </a:t>
            </a:r>
            <a:r>
              <a:rPr lang="bg-BG" sz="2400" dirty="0">
                <a:solidFill>
                  <a:srgbClr val="C00000"/>
                </a:solidFill>
              </a:rPr>
              <a:t>Мариела </a:t>
            </a:r>
            <a:r>
              <a:rPr lang="bg-BG" sz="2400" dirty="0" smtClean="0">
                <a:solidFill>
                  <a:srgbClr val="C00000"/>
                </a:solidFill>
              </a:rPr>
              <a:t>Радева, 11 клас, Езикова гимназия „Пейо Яворов“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48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Човешките права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Граждански и политически права – Тези права ограничават властта на държавата по отношение на гражданите и им създават условия да участват в политически живот.</a:t>
            </a:r>
          </a:p>
          <a:p>
            <a:r>
              <a:rPr lang="bg-BG" dirty="0" smtClean="0"/>
              <a:t>Икономически, социални и културни права –</a:t>
            </a:r>
            <a:r>
              <a:rPr lang="en-US" dirty="0" smtClean="0"/>
              <a:t> </a:t>
            </a:r>
            <a:r>
              <a:rPr lang="bg-BG" dirty="0" smtClean="0"/>
              <a:t>Това са правата, които осигуряват материални и социални потребности. Такива са правото на труда, на стачка, на почивка, на социално осигуряване и други.</a:t>
            </a:r>
          </a:p>
          <a:p>
            <a:r>
              <a:rPr lang="bg-BG" dirty="0" smtClean="0"/>
              <a:t>Правата, които възникват в резултат на постижения на науката и техниката и други социални фактори. Това са правата на развитието на средствата на информация.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4987" y="5215376"/>
            <a:ext cx="2089625" cy="139169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754341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Конституционни лични права и свободи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</a:t>
            </a:r>
            <a:r>
              <a:rPr lang="bg-BG" dirty="0" smtClean="0"/>
              <a:t>а живота.</a:t>
            </a:r>
          </a:p>
          <a:p>
            <a:r>
              <a:rPr lang="bg-BG" dirty="0"/>
              <a:t>Н</a:t>
            </a:r>
            <a:r>
              <a:rPr lang="bg-BG" dirty="0" smtClean="0"/>
              <a:t>а достоен живот – поставя се забрана да бъдеш подлаган на жестоко, безчовечно или унижаващо отношение, както и на насилствена асимилация.</a:t>
            </a:r>
          </a:p>
          <a:p>
            <a:r>
              <a:rPr lang="bg-BG" dirty="0" smtClean="0"/>
              <a:t>На неприкосновеност на твоето здраве – не може никой да бъде подложен на научни, медицински или други опити без неговото доброволно писмено съгласие.</a:t>
            </a:r>
          </a:p>
          <a:p>
            <a:r>
              <a:rPr lang="bg-BG" dirty="0" smtClean="0"/>
              <a:t>На лична свобода и неприкосновеност – това забранява да бъдеш задържан, подлаган на оглед, обиск или на друго посегателство върху личната ти неприкосновеност.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183" y="1229121"/>
            <a:ext cx="2523282" cy="135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619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Правото на свобода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57173" t="47333" r="10041" b="14637"/>
          <a:stretch/>
        </p:blipFill>
        <p:spPr>
          <a:xfrm>
            <a:off x="2589212" y="2090565"/>
            <a:ext cx="5995687" cy="39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31707" y="2669780"/>
            <a:ext cx="256222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4602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Още Конституционни права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 адвокатска защита – от момента на задържането, или от момента на привличането като обвиняем на адвокатска защита.</a:t>
            </a:r>
          </a:p>
          <a:p>
            <a:r>
              <a:rPr lang="bg-BG" dirty="0" smtClean="0"/>
              <a:t>Презумпция за невинност – всеки обвиняем се счита за невинен до доказване на противното с влязла в сила присъда.</a:t>
            </a:r>
          </a:p>
          <a:p>
            <a:r>
              <a:rPr lang="bg-BG" dirty="0" smtClean="0"/>
              <a:t>Правото на неприкосновен личен и семеен живот – правото на защита срещу незаконна намеса в личният и семейният живот, и срещу посегателство върху твоята чест, достойнство и добро име.</a:t>
            </a:r>
          </a:p>
          <a:p>
            <a:r>
              <a:rPr lang="bg-BG" dirty="0" smtClean="0"/>
              <a:t>Неприкосновеност на жилището – никой няма право да влиза и остава в жилището на гражданин без неговото съгласие, освен в случаите, предвидени в закона.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96" y="2249347"/>
            <a:ext cx="2450316" cy="16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312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Още Конституционни права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Свобода и тайна на личната кореспонденция и другите съобщения – правото на неприкосновеност на личната кореспонденция и други лични съобщения</a:t>
            </a:r>
          </a:p>
          <a:p>
            <a:r>
              <a:rPr lang="bg-BG" dirty="0" smtClean="0"/>
              <a:t>Свобода да избираш своето местожителство – свободата да се придвижваш по територията на страната, да напускаш нейните предели и да се завръщаш</a:t>
            </a:r>
          </a:p>
          <a:p>
            <a:r>
              <a:rPr lang="bg-BG" dirty="0" smtClean="0"/>
              <a:t>Свободата на съвестта, мисълта, на избор на вероизповедание и на религиозни или атеистични възгледи са ненакърними</a:t>
            </a:r>
          </a:p>
          <a:p>
            <a:r>
              <a:rPr lang="bg-BG" dirty="0" smtClean="0"/>
              <a:t>Свобода на убежденията</a:t>
            </a:r>
          </a:p>
          <a:p>
            <a:r>
              <a:rPr lang="bg-BG" dirty="0" smtClean="0"/>
              <a:t>Свобода на мнение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685" y="4838145"/>
            <a:ext cx="2573097" cy="162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6228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Примерно съдебно решение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i="1" dirty="0" smtClean="0"/>
              <a:t>Решение </a:t>
            </a:r>
            <a:r>
              <a:rPr lang="bg-BG" i="1" dirty="0"/>
              <a:t>по делото </a:t>
            </a:r>
            <a:r>
              <a:rPr lang="en-GB" i="1" u="sng" dirty="0">
                <a:hlinkClick r:id="rId2"/>
              </a:rPr>
              <a:t>Petkov and Parnarov v</a:t>
            </a:r>
            <a:r>
              <a:rPr lang="bg-BG" i="1" u="sng" dirty="0">
                <a:hlinkClick r:id="rId2"/>
              </a:rPr>
              <a:t>. </a:t>
            </a:r>
            <a:r>
              <a:rPr lang="en-GB" i="1" u="sng" dirty="0">
                <a:hlinkClick r:id="rId2"/>
              </a:rPr>
              <a:t>Bulgaria</a:t>
            </a:r>
            <a:r>
              <a:rPr lang="bg-BG" i="1" u="sng" dirty="0">
                <a:hlinkClick r:id="rId2"/>
              </a:rPr>
              <a:t> (</a:t>
            </a:r>
            <a:r>
              <a:rPr lang="en-GB" i="1" u="sng" dirty="0">
                <a:hlinkClick r:id="rId2"/>
              </a:rPr>
              <a:t>no. 59273/10</a:t>
            </a:r>
            <a:r>
              <a:rPr lang="bg-BG" i="1" u="sng" dirty="0">
                <a:hlinkClick r:id="rId2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780" y="2639606"/>
            <a:ext cx="5745963" cy="383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410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-academia.org/img/eu-gl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3"/>
          <a:stretch/>
        </p:blipFill>
        <p:spPr bwMode="auto">
          <a:xfrm>
            <a:off x="2589212" y="1998732"/>
            <a:ext cx="8990491" cy="485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Европейският съюз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Създавайки все по-тесен съюз помежду си, народите на Европа решиха да споделят мирно и основано на </a:t>
            </a:r>
            <a:r>
              <a:rPr lang="ru-RU" b="1" dirty="0" smtClean="0">
                <a:solidFill>
                  <a:schemeClr val="bg1"/>
                </a:solidFill>
              </a:rPr>
              <a:t>общи</a:t>
            </a:r>
            <a:r>
              <a:rPr lang="ru-RU" dirty="0" smtClean="0"/>
              <a:t> ценности </a:t>
            </a:r>
            <a:r>
              <a:rPr lang="ru-RU" b="1" dirty="0" smtClean="0">
                <a:solidFill>
                  <a:schemeClr val="bg1"/>
                </a:solidFill>
              </a:rPr>
              <a:t>бъде</a:t>
            </a:r>
            <a:r>
              <a:rPr lang="ru-RU" dirty="0" smtClean="0"/>
              <a:t>ще.</a:t>
            </a:r>
          </a:p>
          <a:p>
            <a:r>
              <a:rPr lang="ru-RU" dirty="0" smtClean="0"/>
              <a:t>Като съзнава своето духовно и морал</a:t>
            </a:r>
            <a:r>
              <a:rPr lang="ru-RU" b="1" dirty="0" smtClean="0">
                <a:solidFill>
                  <a:schemeClr val="bg1"/>
                </a:solidFill>
              </a:rPr>
              <a:t>но</a:t>
            </a:r>
            <a:r>
              <a:rPr lang="ru-RU" dirty="0" smtClean="0"/>
              <a:t> наследство, </a:t>
            </a:r>
            <a:r>
              <a:rPr lang="ru-RU" dirty="0"/>
              <a:t>Съюзът се основава на неделимите и универсал</a:t>
            </a:r>
            <a:r>
              <a:rPr lang="ru-RU" b="1" dirty="0">
                <a:solidFill>
                  <a:schemeClr val="bg1"/>
                </a:solidFill>
              </a:rPr>
              <a:t>ни</a:t>
            </a:r>
            <a:r>
              <a:rPr lang="ru-RU" dirty="0"/>
              <a:t> ценности на човешко достойнство, </a:t>
            </a:r>
            <a:r>
              <a:rPr lang="ru-RU" dirty="0" smtClean="0"/>
              <a:t>свобода, </a:t>
            </a:r>
            <a:r>
              <a:rPr lang="ru-RU" dirty="0"/>
              <a:t>равенст</a:t>
            </a:r>
            <a:r>
              <a:rPr lang="ru-RU" b="1" dirty="0">
                <a:solidFill>
                  <a:schemeClr val="bg1"/>
                </a:solidFill>
              </a:rPr>
              <a:t>во</a:t>
            </a:r>
            <a:r>
              <a:rPr lang="ru-RU" dirty="0"/>
              <a:t> и солидарност; той почива на принципа на демокрацията и </a:t>
            </a:r>
            <a:r>
              <a:rPr lang="ru-RU" b="1" dirty="0">
                <a:solidFill>
                  <a:schemeClr val="bg1"/>
                </a:solidFill>
              </a:rPr>
              <a:t>на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dirty="0"/>
              <a:t>ринципа на правовата държава. Той поставя човека в центъра на своята дейност, като учредява гражданството на Съюза и </a:t>
            </a:r>
            <a:r>
              <a:rPr lang="ru-RU" b="1" dirty="0">
                <a:solidFill>
                  <a:schemeClr val="bg1"/>
                </a:solidFill>
              </a:rPr>
              <a:t>създ</a:t>
            </a:r>
            <a:r>
              <a:rPr lang="ru-RU" dirty="0"/>
              <a:t>ава пространство на свобода, сигурност и правосъдие</a:t>
            </a:r>
            <a:r>
              <a:rPr lang="ru-RU" dirty="0" smtClean="0"/>
              <a:t>.</a:t>
            </a:r>
          </a:p>
        </p:txBody>
      </p:sp>
      <p:pic>
        <p:nvPicPr>
          <p:cNvPr id="1028" name="Picture 4" descr="http://www.rieas.gr/images/stories/eu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887584"/>
            <a:ext cx="3043504" cy="1962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8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Европейският съюз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Ползването от тези права поражда отговорности и задължения, както спрямо другите, така и спрямо човешката общност и бъдещите поколения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www.fed-soc.org/library/imglib/20120517_ech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4" b="30106"/>
          <a:stretch/>
        </p:blipFill>
        <p:spPr bwMode="auto">
          <a:xfrm>
            <a:off x="3024039" y="3147710"/>
            <a:ext cx="5284339" cy="226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827" y="3835534"/>
            <a:ext cx="4136994" cy="27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782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769</TotalTime>
  <Words>498</Words>
  <Application>Microsoft Office PowerPoint</Application>
  <PresentationFormat>Προσαρμογή</PresentationFormat>
  <Paragraphs>36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Wisp</vt:lpstr>
      <vt:lpstr>1_Wisp</vt:lpstr>
      <vt:lpstr>2_Wisp</vt:lpstr>
      <vt:lpstr>3_Wisp</vt:lpstr>
      <vt:lpstr>Човешките права в България</vt:lpstr>
      <vt:lpstr>Човешките права</vt:lpstr>
      <vt:lpstr>Конституционни лични права и свободи</vt:lpstr>
      <vt:lpstr>Правото на свобода</vt:lpstr>
      <vt:lpstr>Още Конституционни права</vt:lpstr>
      <vt:lpstr>Още Конституционни права</vt:lpstr>
      <vt:lpstr>Примерно съдебно решение</vt:lpstr>
      <vt:lpstr>Европейският съюз</vt:lpstr>
      <vt:lpstr>Европейският съюз</vt:lpstr>
      <vt:lpstr>Източници: http://www.ombudsman.bg/publications/2991#middleWrapper http://www.bghelsinki.org/bg/publikacii/dokladi-na-bhk/godishni-dokladi-za-pravata-na-choveka/ http://www.pravanachoveka.com/ http://blhr.org/publikacii/11/ http://www.europarl.europa.eu/aboutparliament/bg/20150201PVL00015/%D0%9F%D1%80%D0%B0%D0%B2%D0%B0-%D0%BD%D0%B0-%D1%87%D0%BE%D0%B2%D0%B5%D0%BA%D0%B0#hr_fundamental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Mihail Hadzhi</dc:creator>
  <cp:lastModifiedBy>Kleo</cp:lastModifiedBy>
  <cp:revision>44</cp:revision>
  <dcterms:created xsi:type="dcterms:W3CDTF">2016-03-06T19:33:12Z</dcterms:created>
  <dcterms:modified xsi:type="dcterms:W3CDTF">2016-05-25T20:54:17Z</dcterms:modified>
</cp:coreProperties>
</file>